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9" r:id="rId3"/>
    <p:sldId id="315" r:id="rId4"/>
    <p:sldId id="357" r:id="rId5"/>
    <p:sldId id="350" r:id="rId6"/>
    <p:sldId id="352" r:id="rId7"/>
    <p:sldId id="354" r:id="rId8"/>
    <p:sldId id="353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42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098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1511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838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453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1751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64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3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479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4189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482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528D4-C926-4732-8B48-8403F2FB3083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12905-0CE9-4F3B-A9AB-6CCA37387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092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5285" y="2302618"/>
            <a:ext cx="8388989" cy="1028700"/>
          </a:xfrm>
        </p:spPr>
        <p:txBody>
          <a:bodyPr>
            <a:normAutofit fontScale="90000"/>
          </a:bodyPr>
          <a:lstStyle/>
          <a:p>
            <a:r>
              <a:rPr lang="pt-BR" sz="4400" dirty="0">
                <a:solidFill>
                  <a:schemeClr val="bg1"/>
                </a:solidFill>
              </a:rPr>
              <a:t>Prospecção de Dados e Direito Autoral: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94886" y="3449987"/>
            <a:ext cx="8088385" cy="559951"/>
          </a:xfrm>
        </p:spPr>
        <p:txBody>
          <a:bodyPr/>
          <a:lstStyle/>
          <a:p>
            <a:r>
              <a:rPr lang="pt-BR" b="0" i="0" dirty="0">
                <a:solidFill>
                  <a:srgbClr val="C1C1C1"/>
                </a:solidFill>
                <a:effectLst/>
                <a:latin typeface="Open Sans" panose="020B0606030504020204" pitchFamily="34" charset="0"/>
              </a:rPr>
              <a:t> Tendências Internacionais e Desafios Regulatórios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7FE87DB0-EFF5-43CF-B859-55C518363E8A}"/>
              </a:ext>
            </a:extLst>
          </p:cNvPr>
          <p:cNvSpPr txBox="1">
            <a:spLocks/>
          </p:cNvSpPr>
          <p:nvPr/>
        </p:nvSpPr>
        <p:spPr>
          <a:xfrm>
            <a:off x="1513392" y="4712266"/>
            <a:ext cx="7119268" cy="967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2300" dirty="0">
                <a:solidFill>
                  <a:schemeClr val="bg1"/>
                </a:solidFill>
              </a:rPr>
              <a:t>Pedro Henrique D. Batista</a:t>
            </a:r>
            <a:endParaRPr lang="de-DE" sz="1500" dirty="0">
              <a:solidFill>
                <a:schemeClr val="bg1"/>
              </a:solidFill>
            </a:endParaRPr>
          </a:p>
          <a:p>
            <a:pPr algn="r"/>
            <a:r>
              <a:rPr lang="de-DE" sz="1800">
                <a:solidFill>
                  <a:schemeClr val="bg1"/>
                </a:solidFill>
              </a:rPr>
              <a:t>05/11/2025 </a:t>
            </a:r>
            <a:endParaRPr lang="de-DE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665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661D9C-30EE-76A0-8A11-69F9D46E1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6782E8E7-0D9C-492E-8A3B-EE6F85D9D4D3}"/>
              </a:ext>
            </a:extLst>
          </p:cNvPr>
          <p:cNvSpPr txBox="1"/>
          <p:nvPr/>
        </p:nvSpPr>
        <p:spPr>
          <a:xfrm>
            <a:off x="467544" y="790322"/>
            <a:ext cx="4896544" cy="270843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de-DE" b="1" u="sng" dirty="0">
              <a:latin typeface="Bookman Old Style" panose="02050604050505020204" pitchFamily="18" charset="0"/>
            </a:endParaRPr>
          </a:p>
          <a:p>
            <a:pPr>
              <a:spcAft>
                <a:spcPts val="600"/>
              </a:spcAft>
            </a:pPr>
            <a:r>
              <a:rPr lang="de-DE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Inteligência</a:t>
            </a:r>
            <a:r>
              <a:rPr lang="de-DE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de-DE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Artificial</a:t>
            </a:r>
            <a:endParaRPr lang="de-DE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>
              <a:spcAft>
                <a:spcPts val="600"/>
              </a:spcAft>
            </a:pPr>
            <a:endParaRPr lang="de-DE" sz="7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dirty="0">
                <a:solidFill>
                  <a:srgbClr val="002060"/>
                </a:solidFill>
                <a:latin typeface="Bookman Old Style" panose="02050604050505020204" pitchFamily="18" charset="0"/>
              </a:rPr>
              <a:t>Prospecção de Textos e Dados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t-BR" sz="2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Treinamento</a:t>
            </a:r>
            <a:r>
              <a:rPr lang="de-DE" dirty="0">
                <a:solidFill>
                  <a:srgbClr val="002060"/>
                </a:solidFill>
                <a:latin typeface="Bookman Old Style" panose="02050604050505020204" pitchFamily="18" charset="0"/>
              </a:rPr>
              <a:t> de </a:t>
            </a:r>
            <a:r>
              <a:rPr lang="de-DE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de</a:t>
            </a:r>
            <a:r>
              <a:rPr lang="de-DE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de-DE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Algorítimos</a:t>
            </a:r>
            <a:endParaRPr lang="de-DE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de-DE" sz="2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de-DE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Violação</a:t>
            </a:r>
            <a:r>
              <a:rPr lang="de-DE" dirty="0">
                <a:solidFill>
                  <a:srgbClr val="002060"/>
                </a:solidFill>
                <a:latin typeface="Bookman Old Style" panose="02050604050505020204" pitchFamily="18" charset="0"/>
              </a:rPr>
              <a:t> de </a:t>
            </a:r>
            <a:r>
              <a:rPr lang="de-DE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Direitos</a:t>
            </a:r>
            <a:r>
              <a:rPr lang="de-DE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de-DE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Autorais</a:t>
            </a:r>
            <a:r>
              <a:rPr lang="de-DE" dirty="0">
                <a:solidFill>
                  <a:srgbClr val="002060"/>
                </a:solidFill>
                <a:latin typeface="Bookman Old Style" panose="02050604050505020204" pitchFamily="18" charset="0"/>
              </a:rPr>
              <a:t>? </a:t>
            </a:r>
          </a:p>
          <a:p>
            <a:endParaRPr lang="de-DE" sz="1700" b="1" u="sng" dirty="0">
              <a:latin typeface="Bookman Old Style" panose="02050604050505020204" pitchFamily="18" charset="0"/>
            </a:endParaRPr>
          </a:p>
          <a:p>
            <a:r>
              <a:rPr lang="de-DE" sz="1700" dirty="0">
                <a:latin typeface="Bookman Old Style" panose="02050604050505020204" pitchFamily="18" charset="0"/>
              </a:rPr>
              <a:t> </a:t>
            </a:r>
          </a:p>
        </p:txBody>
      </p:sp>
      <p:pic>
        <p:nvPicPr>
          <p:cNvPr id="8" name="Picture 2" descr="Bildergebnis fÃ¼r max planck gesellschaft">
            <a:extLst>
              <a:ext uri="{FF2B5EF4-FFF2-40B4-BE49-F238E27FC236}">
                <a16:creationId xmlns:a16="http://schemas.microsoft.com/office/drawing/2014/main" id="{D9D3935D-D15A-C205-4468-58DADDA62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173437"/>
            <a:ext cx="530410" cy="531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miro.medium.com/v2/resize:fit:1050/1*A8FIYecYJDKAYy_Qt1QAwQ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24744"/>
            <a:ext cx="2863653" cy="198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op 7 Amazing Artworks - Meet the AI Artmakers of the Future! - NEW YORK  ART LIF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77071"/>
            <a:ext cx="2775242" cy="185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Why This Award-Winning Piece of AI Art Can't Be Copyrighted | WIRE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0068" y="4077071"/>
            <a:ext cx="2775919" cy="185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e ultimate guide to creating and selling AI artwork in 202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293" y="4093807"/>
            <a:ext cx="2898910" cy="181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337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467544" y="253662"/>
            <a:ext cx="7848872" cy="6283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>
              <a:spcAft>
                <a:spcPts val="500"/>
              </a:spcAft>
            </a:pPr>
            <a:r>
              <a:rPr lang="pt-BR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Prospecção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de </a:t>
            </a:r>
            <a:r>
              <a:rPr lang="de-DE" sz="1700" u="sng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Textos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e </a:t>
            </a:r>
            <a:r>
              <a:rPr lang="de-DE" sz="1700" u="sng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Dados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– </a:t>
            </a:r>
            <a:r>
              <a:rPr lang="de-DE" sz="1700" u="sng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Japão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e EUA</a:t>
            </a:r>
            <a:endParaRPr lang="de-DE" sz="1700" u="sng" dirty="0">
              <a:solidFill>
                <a:srgbClr val="813F44"/>
              </a:solidFill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endParaRPr lang="de-DE" sz="5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pt-BR" sz="1700" u="sng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Japão</a:t>
            </a:r>
            <a:r>
              <a:rPr lang="pt-BR" sz="1700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– Art. 30 (4) da Lei de Direito Autoral</a:t>
            </a:r>
          </a:p>
          <a:p>
            <a:pPr lvl="0">
              <a:spcAft>
                <a:spcPts val="500"/>
              </a:spcAft>
            </a:pPr>
            <a:r>
              <a:rPr lang="pt-BR" sz="1700" dirty="0">
                <a:latin typeface="Bookman Old Style" panose="02050604050505020204" pitchFamily="18" charset="0"/>
              </a:rPr>
              <a:t>Uso permitido para fins de “análise” de dados, quando:</a:t>
            </a:r>
          </a:p>
          <a:p>
            <a:pPr marL="285750" lvl="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pt-BR" sz="1700" dirty="0">
                <a:latin typeface="Bookman Old Style" panose="02050604050505020204" pitchFamily="18" charset="0"/>
              </a:rPr>
              <a:t>Usuário não frui do conteúdo</a:t>
            </a:r>
          </a:p>
          <a:p>
            <a:pPr marL="285750" lvl="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pt-BR" sz="1700" dirty="0">
                <a:latin typeface="Bookman Old Style" panose="02050604050505020204" pitchFamily="18" charset="0"/>
              </a:rPr>
              <a:t>Não há prejuízo irrazoável aos interesses do titular</a:t>
            </a:r>
          </a:p>
          <a:p>
            <a:pPr lvl="0">
              <a:spcAft>
                <a:spcPts val="500"/>
              </a:spcAft>
            </a:pPr>
            <a:endParaRPr lang="de-DE" sz="5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endParaRPr lang="de-DE" sz="5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pt-BR" sz="1700" u="sng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EUA</a:t>
            </a:r>
            <a:r>
              <a:rPr lang="pt-BR" sz="1700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– Ausência de regulação específica</a:t>
            </a:r>
          </a:p>
          <a:p>
            <a:pPr marL="285750" lvl="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pt-BR" sz="1700" dirty="0">
                <a:latin typeface="Bookman Old Style" panose="02050604050505020204" pitchFamily="18" charset="0"/>
              </a:rPr>
              <a:t>Fair use, porém com litígios estratégicos</a:t>
            </a:r>
          </a:p>
          <a:p>
            <a:pPr marL="285750" lvl="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pt-BR" sz="1700" dirty="0">
                <a:latin typeface="Bookman Old Style" panose="02050604050505020204" pitchFamily="18" charset="0"/>
              </a:rPr>
              <a:t>Tendência crescente de licenciamento (ex.: NYT/</a:t>
            </a:r>
            <a:r>
              <a:rPr lang="pt-BR" sz="1700" dirty="0" err="1">
                <a:latin typeface="Bookman Old Style" panose="02050604050505020204" pitchFamily="18" charset="0"/>
              </a:rPr>
              <a:t>Amazon</a:t>
            </a:r>
            <a:r>
              <a:rPr lang="pt-BR" sz="1700" dirty="0">
                <a:latin typeface="Bookman Old Style" panose="02050604050505020204" pitchFamily="18" charset="0"/>
              </a:rPr>
              <a:t>)</a:t>
            </a:r>
          </a:p>
          <a:p>
            <a:pPr lvl="0">
              <a:spcAft>
                <a:spcPts val="500"/>
              </a:spcAft>
            </a:pPr>
            <a:endParaRPr lang="pt-BR" sz="5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pt-BR" sz="17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NYT vs. </a:t>
            </a:r>
            <a:r>
              <a:rPr lang="pt-BR" sz="1700" dirty="0" err="1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OpenAI</a:t>
            </a:r>
            <a:r>
              <a:rPr lang="pt-BR" sz="17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 (1ª instância – Nova York)</a:t>
            </a: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700" u="sng" dirty="0">
                <a:latin typeface="Bookman Old Style" panose="02050604050505020204" pitchFamily="18" charset="0"/>
              </a:rPr>
              <a:t>Input</a:t>
            </a:r>
            <a:r>
              <a:rPr lang="pt-BR" sz="1700" dirty="0">
                <a:latin typeface="Bookman Old Style" panose="02050604050505020204" pitchFamily="18" charset="0"/>
              </a:rPr>
              <a:t>: milhões de artigos usados para treinar modelo de linguagem</a:t>
            </a: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700" u="sng" dirty="0">
                <a:latin typeface="Bookman Old Style" panose="02050604050505020204" pitchFamily="18" charset="0"/>
              </a:rPr>
              <a:t>Output</a:t>
            </a:r>
            <a:r>
              <a:rPr lang="pt-BR" sz="1700" dirty="0">
                <a:latin typeface="Bookman Old Style" panose="02050604050505020204" pitchFamily="18" charset="0"/>
              </a:rPr>
              <a:t>: semelhança, especialmente sensível na área do jornalismo</a:t>
            </a:r>
          </a:p>
          <a:p>
            <a:pPr lvl="0">
              <a:spcAft>
                <a:spcPts val="500"/>
              </a:spcAft>
            </a:pPr>
            <a:endParaRPr lang="pt-BR" sz="5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pt-BR" sz="1700" dirty="0" err="1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Authors</a:t>
            </a:r>
            <a:r>
              <a:rPr lang="pt-BR" sz="17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 vs. </a:t>
            </a:r>
            <a:r>
              <a:rPr lang="pt-BR" sz="1700" dirty="0" err="1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Anthropic</a:t>
            </a:r>
            <a:r>
              <a:rPr lang="pt-BR" sz="17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 (1ª instância – Califórnia)</a:t>
            </a: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700" dirty="0">
                <a:latin typeface="Bookman Old Style" panose="02050604050505020204" pitchFamily="18" charset="0"/>
              </a:rPr>
              <a:t>Fair use afastado por dados se referirem a obras publicamente disponíveis sem a autorização do titular</a:t>
            </a:r>
          </a:p>
          <a:p>
            <a:pPr lvl="0">
              <a:spcAft>
                <a:spcPts val="500"/>
              </a:spcAft>
            </a:pPr>
            <a:endParaRPr lang="pt-BR" sz="500" dirty="0">
              <a:latin typeface="Bookman Old Style" panose="02050604050505020204" pitchFamily="18" charset="0"/>
            </a:endParaRPr>
          </a:p>
          <a:p>
            <a:pPr>
              <a:spcAft>
                <a:spcPts val="500"/>
              </a:spcAft>
            </a:pPr>
            <a:r>
              <a:rPr lang="pt-BR" sz="17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Thomson Reuters v. ROSS </a:t>
            </a:r>
            <a:r>
              <a:rPr lang="pt-BR" sz="1700" dirty="0" err="1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Intelligence</a:t>
            </a:r>
            <a:r>
              <a:rPr lang="pt-BR" sz="17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 (1ª instância – Delaware)</a:t>
            </a: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700" dirty="0">
                <a:latin typeface="Bookman Old Style" panose="02050604050505020204" pitchFamily="18" charset="0"/>
              </a:rPr>
              <a:t>Fair use afastado para dados referentes a </a:t>
            </a:r>
            <a:r>
              <a:rPr lang="pt-BR" sz="1700" dirty="0" err="1">
                <a:latin typeface="Bookman Old Style" panose="02050604050505020204" pitchFamily="18" charset="0"/>
              </a:rPr>
              <a:t>headnotes</a:t>
            </a:r>
            <a:r>
              <a:rPr lang="pt-BR" sz="1700" dirty="0">
                <a:latin typeface="Bookman Old Style" panose="02050604050505020204" pitchFamily="18" charset="0"/>
              </a:rPr>
              <a:t> de decisões judiciais</a:t>
            </a:r>
            <a:endParaRPr lang="de-DE" sz="1700" dirty="0">
              <a:latin typeface="Bookman Old Style" panose="020506040505050202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931A6F7-196B-43A3-A5DC-732A2A4DE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815" y="2412300"/>
            <a:ext cx="1403201" cy="73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apan Flag">
            <a:extLst>
              <a:ext uri="{FF2B5EF4-FFF2-40B4-BE49-F238E27FC236}">
                <a16:creationId xmlns:a16="http://schemas.microsoft.com/office/drawing/2014/main" id="{AFE38E5A-2770-417B-8BEA-D9A617F6CA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814" y="792651"/>
            <a:ext cx="1403201" cy="908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899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467544" y="404664"/>
            <a:ext cx="7848872" cy="46576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>
              <a:spcAft>
                <a:spcPts val="500"/>
              </a:spcAft>
            </a:pPr>
            <a:r>
              <a:rPr lang="pt-BR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Prospecção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de </a:t>
            </a:r>
            <a:r>
              <a:rPr lang="de-DE" sz="1700" u="sng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Textos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e </a:t>
            </a:r>
            <a:r>
              <a:rPr lang="de-DE" sz="1700" u="sng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Dados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– </a:t>
            </a:r>
            <a:r>
              <a:rPr lang="de-DE" sz="1700" u="sng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União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de-DE" sz="1700" u="sng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Europeia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endParaRPr lang="de-DE" sz="17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lvl="0" algn="ctr">
              <a:spcAft>
                <a:spcPts val="500"/>
              </a:spcAft>
            </a:pPr>
            <a:endParaRPr lang="de-DE" sz="1700" dirty="0">
              <a:solidFill>
                <a:srgbClr val="813F44"/>
              </a:solidFill>
              <a:latin typeface="Bookman Old Style" panose="02050604050505020204" pitchFamily="18" charset="0"/>
            </a:endParaRPr>
          </a:p>
          <a:p>
            <a:pPr lvl="0" algn="ctr">
              <a:spcAft>
                <a:spcPts val="500"/>
              </a:spcAft>
            </a:pPr>
            <a:endParaRPr lang="de-DE" sz="1700" dirty="0">
              <a:solidFill>
                <a:srgbClr val="813F44"/>
              </a:solidFill>
              <a:latin typeface="Bookman Old Style" panose="02050604050505020204" pitchFamily="18" charset="0"/>
            </a:endParaRPr>
          </a:p>
          <a:p>
            <a:pPr lvl="0" algn="ctr">
              <a:spcAft>
                <a:spcPts val="500"/>
              </a:spcAft>
            </a:pPr>
            <a:endParaRPr lang="de-DE" sz="1700" dirty="0">
              <a:solidFill>
                <a:srgbClr val="813F44"/>
              </a:solidFill>
              <a:latin typeface="Bookman Old Style" panose="02050604050505020204" pitchFamily="18" charset="0"/>
            </a:endParaRPr>
          </a:p>
          <a:p>
            <a:pPr lvl="0" algn="ctr">
              <a:spcAft>
                <a:spcPts val="500"/>
              </a:spcAft>
              <a:buClr>
                <a:srgbClr val="FF0000"/>
              </a:buClr>
            </a:pPr>
            <a:r>
              <a:rPr lang="de-DE" sz="1700" b="1" u="sng" dirty="0" err="1">
                <a:latin typeface="Bookman Old Style" panose="02050604050505020204" pitchFamily="18" charset="0"/>
              </a:rPr>
              <a:t>Diretiva</a:t>
            </a:r>
            <a:r>
              <a:rPr lang="de-DE" sz="1700" b="1" u="sng" dirty="0">
                <a:latin typeface="Bookman Old Style" panose="02050604050505020204" pitchFamily="18" charset="0"/>
              </a:rPr>
              <a:t> 2019/790</a:t>
            </a:r>
          </a:p>
          <a:p>
            <a:pPr lvl="0" algn="ctr">
              <a:spcAft>
                <a:spcPts val="500"/>
              </a:spcAft>
              <a:buClr>
                <a:srgbClr val="FF0000"/>
              </a:buClr>
            </a:pPr>
            <a:r>
              <a:rPr lang="de-DE" sz="1700" b="1" u="sng" dirty="0" err="1">
                <a:latin typeface="Bookman Old Style" panose="02050604050505020204" pitchFamily="18" charset="0"/>
              </a:rPr>
              <a:t>Direitos</a:t>
            </a:r>
            <a:r>
              <a:rPr lang="de-DE" sz="1700" b="1" u="sng" dirty="0">
                <a:latin typeface="Bookman Old Style" panose="02050604050505020204" pitchFamily="18" charset="0"/>
              </a:rPr>
              <a:t> de Autor </a:t>
            </a:r>
            <a:r>
              <a:rPr lang="de-DE" sz="1700" b="1" u="sng" dirty="0" err="1">
                <a:latin typeface="Bookman Old Style" panose="02050604050505020204" pitchFamily="18" charset="0"/>
              </a:rPr>
              <a:t>no</a:t>
            </a:r>
            <a:r>
              <a:rPr lang="de-DE" sz="1700" b="1" u="sng" dirty="0">
                <a:latin typeface="Bookman Old Style" panose="02050604050505020204" pitchFamily="18" charset="0"/>
              </a:rPr>
              <a:t> </a:t>
            </a:r>
            <a:r>
              <a:rPr lang="de-DE" sz="1700" b="1" u="sng" dirty="0" err="1">
                <a:latin typeface="Bookman Old Style" panose="02050604050505020204" pitchFamily="18" charset="0"/>
              </a:rPr>
              <a:t>Mercado</a:t>
            </a:r>
            <a:r>
              <a:rPr lang="de-DE" sz="1700" b="1" u="sng" dirty="0">
                <a:latin typeface="Bookman Old Style" panose="02050604050505020204" pitchFamily="18" charset="0"/>
              </a:rPr>
              <a:t> </a:t>
            </a:r>
            <a:r>
              <a:rPr lang="de-DE" sz="1700" b="1" u="sng" dirty="0" err="1">
                <a:latin typeface="Bookman Old Style" panose="02050604050505020204" pitchFamily="18" charset="0"/>
              </a:rPr>
              <a:t>Único</a:t>
            </a:r>
            <a:r>
              <a:rPr lang="de-DE" sz="1700" b="1" u="sng" dirty="0">
                <a:latin typeface="Bookman Old Style" panose="02050604050505020204" pitchFamily="18" charset="0"/>
              </a:rPr>
              <a:t> Digital (CDSM) </a:t>
            </a:r>
          </a:p>
          <a:p>
            <a:pPr marL="285750" lvl="0" indent="-285750">
              <a:spcAft>
                <a:spcPts val="5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de-DE" sz="1700" dirty="0">
              <a:latin typeface="Bookman Old Style" panose="02050604050505020204" pitchFamily="18" charset="0"/>
            </a:endParaRPr>
          </a:p>
          <a:p>
            <a:pPr lvl="0" algn="ctr">
              <a:spcAft>
                <a:spcPts val="500"/>
              </a:spcAft>
              <a:buClr>
                <a:srgbClr val="FF0000"/>
              </a:buClr>
            </a:pPr>
            <a:r>
              <a:rPr lang="pt-BR" sz="1700" u="sng" dirty="0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</a:rPr>
              <a:t>Artigo 3º - </a:t>
            </a:r>
          </a:p>
          <a:p>
            <a:pPr lvl="0" algn="ctr">
              <a:spcAft>
                <a:spcPts val="500"/>
              </a:spcAft>
              <a:buClr>
                <a:srgbClr val="FF0000"/>
              </a:buClr>
            </a:pPr>
            <a:r>
              <a:rPr lang="pt-BR" sz="1700" u="sng" dirty="0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</a:rPr>
              <a:t>Prospecção de Textos e Dados para Fins de Investigação Científica</a:t>
            </a:r>
          </a:p>
          <a:p>
            <a:pPr lvl="0" algn="just">
              <a:spcAft>
                <a:spcPts val="500"/>
              </a:spcAft>
              <a:buClr>
                <a:srgbClr val="FF0000"/>
              </a:buClr>
            </a:pPr>
            <a:endParaRPr lang="pt-BR" sz="1700" dirty="0">
              <a:latin typeface="Bookman Old Style" panose="02050604050505020204" pitchFamily="18" charset="0"/>
            </a:endParaRPr>
          </a:p>
          <a:p>
            <a:pPr lvl="0" algn="just">
              <a:spcAft>
                <a:spcPts val="500"/>
              </a:spcAft>
              <a:buClr>
                <a:srgbClr val="FF0000"/>
              </a:buClr>
            </a:pPr>
            <a:r>
              <a:rPr lang="pt-BR" sz="1700" dirty="0">
                <a:latin typeface="Bookman Old Style" panose="02050604050505020204" pitchFamily="18" charset="0"/>
              </a:rPr>
              <a:t>(1) Os Estados-Membros preveem uma </a:t>
            </a:r>
            <a:r>
              <a:rPr lang="pt-BR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exceção</a:t>
            </a:r>
            <a:r>
              <a:rPr lang="pt-BR" sz="1700" dirty="0">
                <a:latin typeface="Bookman Old Style" panose="02050604050505020204" pitchFamily="18" charset="0"/>
              </a:rPr>
              <a:t> (...) no que se refere às </a:t>
            </a:r>
            <a:r>
              <a:rPr lang="pt-BR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reproduções e extrações efetuadas por organismos de investigação e por instituições responsáveis pelo património cultural</a:t>
            </a:r>
            <a:r>
              <a:rPr lang="pt-BR" sz="1700" dirty="0">
                <a:latin typeface="Bookman Old Style" panose="02050604050505020204" pitchFamily="18" charset="0"/>
              </a:rPr>
              <a:t> para a realização de </a:t>
            </a:r>
            <a:r>
              <a:rPr lang="pt-BR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prospecção de textos e dados de obras</a:t>
            </a:r>
            <a:r>
              <a:rPr lang="pt-BR" sz="1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pt-BR" sz="1700" dirty="0">
                <a:latin typeface="Bookman Old Style" panose="02050604050505020204" pitchFamily="18" charset="0"/>
              </a:rPr>
              <a:t>ou outro material protegido a que tenham </a:t>
            </a:r>
            <a:r>
              <a:rPr lang="pt-BR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acesso legal para efeitos de investigação científica</a:t>
            </a:r>
            <a:r>
              <a:rPr lang="pt-BR" sz="1700" dirty="0">
                <a:latin typeface="Bookman Old Style" panose="02050604050505020204" pitchFamily="18" charset="0"/>
              </a:rPr>
              <a:t>. (...)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E3B6D46-4F0C-4080-A17B-3DEF5C97C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962" y="87122"/>
            <a:ext cx="1328657" cy="886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0402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467544" y="332656"/>
            <a:ext cx="7848872" cy="53989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>
              <a:spcAft>
                <a:spcPts val="500"/>
              </a:spcAft>
            </a:pPr>
            <a:endParaRPr lang="de-DE" sz="1700" dirty="0">
              <a:solidFill>
                <a:srgbClr val="813F44"/>
              </a:solidFill>
              <a:latin typeface="Bookman Old Style" panose="02050604050505020204" pitchFamily="18" charset="0"/>
            </a:endParaRPr>
          </a:p>
          <a:p>
            <a:pPr lvl="0" algn="ctr">
              <a:spcAft>
                <a:spcPts val="500"/>
              </a:spcAft>
              <a:buClr>
                <a:srgbClr val="FF0000"/>
              </a:buClr>
            </a:pPr>
            <a:r>
              <a:rPr lang="de-DE" sz="1700" b="1" u="sng" dirty="0" err="1">
                <a:latin typeface="Bookman Old Style" panose="02050604050505020204" pitchFamily="18" charset="0"/>
              </a:rPr>
              <a:t>Diretiva</a:t>
            </a:r>
            <a:r>
              <a:rPr lang="de-DE" sz="1700" b="1" u="sng" dirty="0">
                <a:latin typeface="Bookman Old Style" panose="02050604050505020204" pitchFamily="18" charset="0"/>
              </a:rPr>
              <a:t> 2019/790</a:t>
            </a:r>
          </a:p>
          <a:p>
            <a:pPr lvl="0" algn="ctr">
              <a:spcAft>
                <a:spcPts val="500"/>
              </a:spcAft>
              <a:buClr>
                <a:srgbClr val="FF0000"/>
              </a:buClr>
            </a:pPr>
            <a:r>
              <a:rPr lang="de-DE" sz="1700" b="1" u="sng" dirty="0" err="1">
                <a:latin typeface="Bookman Old Style" panose="02050604050505020204" pitchFamily="18" charset="0"/>
              </a:rPr>
              <a:t>Direitos</a:t>
            </a:r>
            <a:r>
              <a:rPr lang="de-DE" sz="1700" b="1" u="sng" dirty="0">
                <a:latin typeface="Bookman Old Style" panose="02050604050505020204" pitchFamily="18" charset="0"/>
              </a:rPr>
              <a:t> de Autor </a:t>
            </a:r>
            <a:r>
              <a:rPr lang="de-DE" sz="1700" b="1" u="sng" dirty="0" err="1">
                <a:latin typeface="Bookman Old Style" panose="02050604050505020204" pitchFamily="18" charset="0"/>
              </a:rPr>
              <a:t>no</a:t>
            </a:r>
            <a:r>
              <a:rPr lang="de-DE" sz="1700" b="1" u="sng" dirty="0">
                <a:latin typeface="Bookman Old Style" panose="02050604050505020204" pitchFamily="18" charset="0"/>
              </a:rPr>
              <a:t> </a:t>
            </a:r>
            <a:r>
              <a:rPr lang="de-DE" sz="1700" b="1" u="sng" dirty="0" err="1">
                <a:latin typeface="Bookman Old Style" panose="02050604050505020204" pitchFamily="18" charset="0"/>
              </a:rPr>
              <a:t>Mercado</a:t>
            </a:r>
            <a:r>
              <a:rPr lang="de-DE" sz="1700" b="1" u="sng" dirty="0">
                <a:latin typeface="Bookman Old Style" panose="02050604050505020204" pitchFamily="18" charset="0"/>
              </a:rPr>
              <a:t> </a:t>
            </a:r>
            <a:r>
              <a:rPr lang="de-DE" sz="1700" b="1" u="sng" dirty="0" err="1">
                <a:latin typeface="Bookman Old Style" panose="02050604050505020204" pitchFamily="18" charset="0"/>
              </a:rPr>
              <a:t>Único</a:t>
            </a:r>
            <a:r>
              <a:rPr lang="de-DE" sz="1700" b="1" u="sng" dirty="0">
                <a:latin typeface="Bookman Old Style" panose="02050604050505020204" pitchFamily="18" charset="0"/>
              </a:rPr>
              <a:t> Digital (CDSM) </a:t>
            </a:r>
          </a:p>
          <a:p>
            <a:pPr marL="285750" lvl="0" indent="-285750">
              <a:spcAft>
                <a:spcPts val="5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de-DE" sz="1700" dirty="0">
              <a:latin typeface="Bookman Old Style" panose="02050604050505020204" pitchFamily="18" charset="0"/>
            </a:endParaRPr>
          </a:p>
          <a:p>
            <a:pPr lvl="0" algn="ctr">
              <a:spcAft>
                <a:spcPts val="500"/>
              </a:spcAft>
              <a:buClr>
                <a:srgbClr val="FF0000"/>
              </a:buClr>
            </a:pPr>
            <a:r>
              <a:rPr lang="pt-BR" sz="1700" u="sng" dirty="0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</a:rPr>
              <a:t>Artigo 4º - Exceções ou Limitações para a Prospecção de Textos e Dados</a:t>
            </a:r>
          </a:p>
          <a:p>
            <a:pPr lvl="0" algn="just">
              <a:spcAft>
                <a:spcPts val="500"/>
              </a:spcAft>
              <a:buClr>
                <a:srgbClr val="FF0000"/>
              </a:buClr>
            </a:pPr>
            <a:endParaRPr lang="pt-BR" sz="1700" dirty="0">
              <a:latin typeface="Bookman Old Style" panose="02050604050505020204" pitchFamily="18" charset="0"/>
            </a:endParaRPr>
          </a:p>
          <a:p>
            <a:pPr lvl="0" algn="just">
              <a:spcAft>
                <a:spcPts val="500"/>
              </a:spcAft>
              <a:buClr>
                <a:srgbClr val="FF0000"/>
              </a:buClr>
            </a:pPr>
            <a:r>
              <a:rPr lang="pt-BR" sz="1700" dirty="0">
                <a:latin typeface="Bookman Old Style" panose="02050604050505020204" pitchFamily="18" charset="0"/>
              </a:rPr>
              <a:t>(1) Os Estados-Membros devem prever uma </a:t>
            </a:r>
            <a:r>
              <a:rPr lang="pt-BR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exceção ou uma limitação</a:t>
            </a:r>
            <a:r>
              <a:rPr lang="pt-BR" sz="1700" dirty="0">
                <a:latin typeface="Bookman Old Style" panose="02050604050505020204" pitchFamily="18" charset="0"/>
              </a:rPr>
              <a:t> (...) para as </a:t>
            </a:r>
            <a:r>
              <a:rPr lang="pt-BR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reproduções e as extrações de obras</a:t>
            </a:r>
            <a:r>
              <a:rPr lang="pt-BR" sz="1700" dirty="0">
                <a:latin typeface="Bookman Old Style" panose="02050604050505020204" pitchFamily="18" charset="0"/>
              </a:rPr>
              <a:t> e de outro material protegido legalmente acessíveis para fins de </a:t>
            </a:r>
            <a:r>
              <a:rPr lang="pt-BR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prospecção de textos e dados</a:t>
            </a:r>
            <a:r>
              <a:rPr lang="pt-BR" sz="1700" dirty="0">
                <a:latin typeface="Bookman Old Style" panose="02050604050505020204" pitchFamily="18" charset="0"/>
              </a:rPr>
              <a:t>. </a:t>
            </a:r>
          </a:p>
          <a:p>
            <a:pPr lvl="0" algn="just">
              <a:spcAft>
                <a:spcPts val="500"/>
              </a:spcAft>
              <a:buClr>
                <a:srgbClr val="FF0000"/>
              </a:buClr>
            </a:pPr>
            <a:endParaRPr lang="pt-BR" sz="500" dirty="0">
              <a:latin typeface="Bookman Old Style" panose="02050604050505020204" pitchFamily="18" charset="0"/>
            </a:endParaRPr>
          </a:p>
          <a:p>
            <a:pPr lvl="0" algn="just">
              <a:spcAft>
                <a:spcPts val="500"/>
              </a:spcAft>
              <a:buClr>
                <a:srgbClr val="FF0000"/>
              </a:buClr>
            </a:pPr>
            <a:r>
              <a:rPr lang="pt-BR" sz="1700" dirty="0">
                <a:latin typeface="Bookman Old Style" panose="02050604050505020204" pitchFamily="18" charset="0"/>
              </a:rPr>
              <a:t>(...)</a:t>
            </a:r>
          </a:p>
          <a:p>
            <a:pPr lvl="0" algn="just">
              <a:spcAft>
                <a:spcPts val="500"/>
              </a:spcAft>
              <a:buClr>
                <a:srgbClr val="FF0000"/>
              </a:buClr>
            </a:pPr>
            <a:endParaRPr lang="pt-BR" sz="500" dirty="0">
              <a:latin typeface="Bookman Old Style" panose="02050604050505020204" pitchFamily="18" charset="0"/>
            </a:endParaRPr>
          </a:p>
          <a:p>
            <a:pPr lvl="0" algn="just">
              <a:spcAft>
                <a:spcPts val="500"/>
              </a:spcAft>
              <a:buClr>
                <a:srgbClr val="FF0000"/>
              </a:buClr>
            </a:pPr>
            <a:r>
              <a:rPr lang="pt-BR" sz="1700" dirty="0">
                <a:latin typeface="Bookman Old Style" panose="02050604050505020204" pitchFamily="18" charset="0"/>
              </a:rPr>
              <a:t>(3) A exceção ou limitação prevista no nº 1 é aplicável </a:t>
            </a:r>
            <a:r>
              <a:rPr lang="pt-BR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desde que a utilização de obras</a:t>
            </a:r>
            <a:r>
              <a:rPr lang="pt-BR" sz="1700" dirty="0">
                <a:latin typeface="Bookman Old Style" panose="02050604050505020204" pitchFamily="18" charset="0"/>
              </a:rPr>
              <a:t> e de outro material protegido a que se refere esse número </a:t>
            </a:r>
            <a:r>
              <a:rPr lang="pt-BR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não tenha sido expressamente reservada pelos respectivos titulares de direitos</a:t>
            </a:r>
            <a:r>
              <a:rPr lang="pt-BR" sz="1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pt-BR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de forma adequada</a:t>
            </a:r>
            <a:r>
              <a:rPr lang="pt-BR" sz="1700" dirty="0">
                <a:latin typeface="Bookman Old Style" panose="02050604050505020204" pitchFamily="18" charset="0"/>
              </a:rPr>
              <a:t>, em particular por meio de </a:t>
            </a:r>
            <a:r>
              <a:rPr lang="pt-BR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leitura ótica</a:t>
            </a:r>
            <a:r>
              <a:rPr lang="pt-BR" sz="1700" dirty="0">
                <a:latin typeface="Bookman Old Style" panose="02050604050505020204" pitchFamily="18" charset="0"/>
              </a:rPr>
              <a:t> no caso de conteúdos disponibilizados ao público em linha.</a:t>
            </a:r>
          </a:p>
          <a:p>
            <a:pPr marL="432000" lvl="0" indent="-285750" algn="just">
              <a:spcAft>
                <a:spcPts val="5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pt-BR" sz="1700" dirty="0">
                <a:solidFill>
                  <a:srgbClr val="FF0000"/>
                </a:solidFill>
                <a:latin typeface="Bookman Old Style" panose="02050604050505020204" pitchFamily="18" charset="0"/>
              </a:rPr>
              <a:t> Possibilidade de Opt-Out </a:t>
            </a:r>
          </a:p>
        </p:txBody>
      </p:sp>
      <p:pic>
        <p:nvPicPr>
          <p:cNvPr id="8" name="Picture 2" descr="Bildergebnis fÃ¼r max planck gesellschaft">
            <a:extLst>
              <a:ext uri="{FF2B5EF4-FFF2-40B4-BE49-F238E27FC236}">
                <a16:creationId xmlns:a16="http://schemas.microsoft.com/office/drawing/2014/main" id="{9AA85389-7847-46C4-B69E-CBC91E4EC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173437"/>
            <a:ext cx="530410" cy="531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798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47564" y="972383"/>
            <a:ext cx="7848872" cy="52091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spcAft>
                <a:spcPts val="500"/>
              </a:spcAft>
            </a:pPr>
            <a:endParaRPr lang="de-DE" sz="1700" u="sng" dirty="0">
              <a:solidFill>
                <a:srgbClr val="813F44"/>
              </a:solidFill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de-DE" sz="1700" u="sng" dirty="0" err="1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</a:rPr>
              <a:t>Formas</a:t>
            </a:r>
            <a:r>
              <a:rPr lang="de-DE" sz="1700" u="sng" dirty="0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</a:rPr>
              <a:t> de </a:t>
            </a:r>
            <a:r>
              <a:rPr lang="de-DE" sz="1700" u="sng" dirty="0" err="1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</a:rPr>
              <a:t>Opt</a:t>
            </a:r>
            <a:r>
              <a:rPr lang="de-DE" sz="1700" u="sng" dirty="0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</a:rPr>
              <a:t>-Out</a:t>
            </a:r>
          </a:p>
          <a:p>
            <a:pPr lvl="0">
              <a:spcAft>
                <a:spcPts val="500"/>
              </a:spcAft>
            </a:pPr>
            <a:endParaRPr lang="de-DE" sz="1000" u="sng" dirty="0">
              <a:solidFill>
                <a:srgbClr val="813F44"/>
              </a:solidFill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de-DE" sz="17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a) </a:t>
            </a:r>
            <a:r>
              <a:rPr lang="de-DE" sz="1700" u="sng" dirty="0" err="1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Termos</a:t>
            </a:r>
            <a:r>
              <a:rPr lang="de-DE" sz="1700" u="sng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de Uso / Aviso Legal</a:t>
            </a:r>
            <a:r>
              <a:rPr lang="de-DE" sz="1700" dirty="0">
                <a:solidFill>
                  <a:schemeClr val="bg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fr-FR" sz="1400" u="sng" dirty="0">
                <a:latin typeface="Bookman Old Style" panose="02050604050505020204" pitchFamily="18" charset="0"/>
              </a:rPr>
              <a:t>(NYT, Le Monde, Springer Nature) </a:t>
            </a:r>
          </a:p>
          <a:p>
            <a:pPr lvl="0">
              <a:spcAft>
                <a:spcPts val="500"/>
              </a:spcAft>
            </a:pPr>
            <a:endParaRPr lang="fr-FR" sz="1700" u="sng" dirty="0">
              <a:solidFill>
                <a:srgbClr val="813F44"/>
              </a:solidFill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de-DE" sz="17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b) </a:t>
            </a:r>
            <a:r>
              <a:rPr lang="de-DE" sz="1700" u="sng" dirty="0" err="1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Metadados</a:t>
            </a:r>
            <a:r>
              <a:rPr lang="de-DE" sz="1700" u="sng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("</a:t>
            </a:r>
            <a:r>
              <a:rPr lang="de-DE" sz="1700" u="sng" dirty="0" err="1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robots</a:t>
            </a:r>
            <a:r>
              <a:rPr lang="de-DE" sz="1700" u="sng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„)</a:t>
            </a:r>
            <a:r>
              <a:rPr lang="pt-BR" sz="17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pt-BR" sz="1700" u="sng" dirty="0">
                <a:solidFill>
                  <a:srgbClr val="813F44"/>
                </a:solidFill>
                <a:latin typeface="Bookman Old Style" panose="02050604050505020204" pitchFamily="18" charset="0"/>
              </a:rPr>
              <a:t>(</a:t>
            </a:r>
            <a:r>
              <a:rPr lang="pt-BR" sz="1400" u="sng" dirty="0">
                <a:latin typeface="Bookman Old Style" panose="02050604050505020204" pitchFamily="18" charset="0"/>
              </a:rPr>
              <a:t>Spiegel.de, Getty, Shutterstock)</a:t>
            </a:r>
          </a:p>
          <a:p>
            <a:pPr lvl="0">
              <a:spcAft>
                <a:spcPts val="500"/>
              </a:spcAft>
            </a:pPr>
            <a:endParaRPr lang="pt-BR" sz="17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endParaRPr lang="pt-BR" sz="17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endParaRPr lang="pt-BR" sz="500" dirty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pt-BR" sz="17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c) </a:t>
            </a:r>
            <a:r>
              <a:rPr lang="pt-BR" sz="1700" u="sng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Contratual</a:t>
            </a:r>
            <a:r>
              <a:rPr lang="pt-BR" sz="17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pt-BR" sz="1400" u="sng" dirty="0">
                <a:latin typeface="Bookman Old Style" panose="02050604050505020204" pitchFamily="18" charset="0"/>
              </a:rPr>
              <a:t>(Elsevier, Wolters Kluwer)</a:t>
            </a:r>
          </a:p>
          <a:p>
            <a:pPr lvl="0">
              <a:spcAft>
                <a:spcPts val="500"/>
              </a:spcAft>
            </a:pPr>
            <a:endParaRPr lang="en-US" sz="1700" dirty="0">
              <a:latin typeface="Bookman Old Style" panose="02050604050505020204" pitchFamily="18" charset="0"/>
            </a:endParaRPr>
          </a:p>
          <a:p>
            <a:pPr>
              <a:spcAft>
                <a:spcPts val="500"/>
              </a:spcAft>
            </a:pPr>
            <a:r>
              <a:rPr lang="pt-BR" sz="17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d) </a:t>
            </a:r>
            <a:r>
              <a:rPr lang="pt-BR" sz="1700" u="sng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Marca d’água invisível / fingerprinting</a:t>
            </a:r>
            <a:r>
              <a:rPr lang="pt-BR" sz="17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pt-BR" sz="1400" u="sng" dirty="0">
                <a:latin typeface="Bookman Old Style" panose="02050604050505020204" pitchFamily="18" charset="0"/>
              </a:rPr>
              <a:t>(Getty)</a:t>
            </a:r>
          </a:p>
          <a:p>
            <a:pPr marL="360000" lvl="0" indent="-285750">
              <a:spcAft>
                <a:spcPts val="5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pt-BR" sz="1700" dirty="0">
                <a:latin typeface="Bookman Old Style" panose="02050604050505020204" pitchFamily="18" charset="0"/>
              </a:rPr>
              <a:t>Inserção de identificadores invisíveis em obras digitais (imagens, vídeos)</a:t>
            </a:r>
          </a:p>
          <a:p>
            <a:pPr marL="360000" lvl="0" indent="-285750">
              <a:spcAft>
                <a:spcPts val="5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endParaRPr lang="pt-BR" sz="1700" dirty="0">
              <a:latin typeface="Bookman Old Style" panose="02050604050505020204" pitchFamily="18" charset="0"/>
            </a:endParaRPr>
          </a:p>
          <a:p>
            <a:pPr marL="74250" lvl="0">
              <a:spcAft>
                <a:spcPts val="500"/>
              </a:spcAft>
              <a:buClr>
                <a:srgbClr val="7030A0"/>
              </a:buClr>
            </a:pPr>
            <a:r>
              <a:rPr lang="pt-BR" sz="1700" dirty="0">
                <a:solidFill>
                  <a:srgbClr val="FF0000"/>
                </a:solidFill>
                <a:latin typeface="Bookman Old Style" panose="02050604050505020204" pitchFamily="18" charset="0"/>
              </a:rPr>
              <a:t>Insegurança jurídica</a:t>
            </a:r>
          </a:p>
          <a:p>
            <a:pPr lvl="0">
              <a:spcAft>
                <a:spcPts val="500"/>
              </a:spcAft>
            </a:pPr>
            <a:endParaRPr lang="pt-BR" sz="1700" dirty="0">
              <a:latin typeface="Bookman Old Style" panose="02050604050505020204" pitchFamily="18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963211" y="2898874"/>
            <a:ext cx="495029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dirty="0"/>
              <a:t>&lt;</a:t>
            </a:r>
            <a:r>
              <a:rPr lang="fr-FR" dirty="0" err="1">
                <a:solidFill>
                  <a:srgbClr val="FF0000"/>
                </a:solidFill>
              </a:rPr>
              <a:t>meta</a:t>
            </a:r>
            <a:r>
              <a:rPr lang="fr-FR" dirty="0"/>
              <a:t> </a:t>
            </a:r>
            <a:r>
              <a:rPr lang="fr-FR" dirty="0" err="1">
                <a:solidFill>
                  <a:srgbClr val="B26268"/>
                </a:solidFill>
              </a:rPr>
              <a:t>name</a:t>
            </a:r>
            <a:r>
              <a:rPr lang="fr-FR" dirty="0"/>
              <a:t>=</a:t>
            </a:r>
            <a:r>
              <a:rPr lang="fr-FR" dirty="0">
                <a:solidFill>
                  <a:srgbClr val="00B050"/>
                </a:solidFill>
              </a:rPr>
              <a:t>"robots"</a:t>
            </a:r>
            <a:r>
              <a:rPr lang="fr-FR" dirty="0"/>
              <a:t> </a:t>
            </a:r>
            <a:r>
              <a:rPr lang="fr-FR" dirty="0">
                <a:solidFill>
                  <a:srgbClr val="B26268"/>
                </a:solidFill>
              </a:rPr>
              <a:t>content</a:t>
            </a:r>
            <a:r>
              <a:rPr lang="fr-FR" dirty="0"/>
              <a:t>=</a:t>
            </a:r>
            <a:r>
              <a:rPr lang="fr-FR" dirty="0">
                <a:solidFill>
                  <a:srgbClr val="00B050"/>
                </a:solidFill>
              </a:rPr>
              <a:t>"</a:t>
            </a:r>
            <a:r>
              <a:rPr lang="fr-FR" dirty="0" err="1">
                <a:solidFill>
                  <a:srgbClr val="00B050"/>
                </a:solidFill>
              </a:rPr>
              <a:t>noai</a:t>
            </a:r>
            <a:r>
              <a:rPr lang="fr-FR" dirty="0">
                <a:solidFill>
                  <a:srgbClr val="00B050"/>
                </a:solidFill>
              </a:rPr>
              <a:t>, </a:t>
            </a:r>
            <a:r>
              <a:rPr lang="fr-FR" dirty="0" err="1">
                <a:solidFill>
                  <a:srgbClr val="00B050"/>
                </a:solidFill>
              </a:rPr>
              <a:t>noimageai</a:t>
            </a:r>
            <a:r>
              <a:rPr lang="fr-FR" dirty="0">
                <a:solidFill>
                  <a:srgbClr val="00B050"/>
                </a:solidFill>
              </a:rPr>
              <a:t>"</a:t>
            </a:r>
            <a:r>
              <a:rPr lang="fr-FR" dirty="0"/>
              <a:t>&gt;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5C003497-22F0-40AC-952F-59198BEEC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962" y="87122"/>
            <a:ext cx="1328657" cy="886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8320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395536" y="237847"/>
            <a:ext cx="8566145" cy="58554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spcAft>
                <a:spcPts val="500"/>
              </a:spcAft>
            </a:pPr>
            <a:r>
              <a:rPr lang="de-DE" sz="1700" u="sng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Caso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LAION</a:t>
            </a:r>
            <a:endParaRPr lang="pt-BR" sz="17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endParaRPr lang="pt-BR" sz="5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pt-BR" sz="1600" dirty="0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</a:rPr>
              <a:t>LAION: </a:t>
            </a: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600" dirty="0">
                <a:latin typeface="Bookman Old Style" panose="02050604050505020204" pitchFamily="18" charset="0"/>
              </a:rPr>
              <a:t>Fornecimento de datasets abertos referente a conteúdo acessível na internet </a:t>
            </a: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600" dirty="0">
                <a:latin typeface="Bookman Old Style" panose="02050604050505020204" pitchFamily="18" charset="0"/>
              </a:rPr>
              <a:t>Objetivo: treinar modelos de IA generativa</a:t>
            </a: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600" dirty="0">
                <a:latin typeface="Bookman Old Style" panose="02050604050505020204" pitchFamily="18" charset="0"/>
              </a:rPr>
              <a:t>6 bilhões de imagens</a:t>
            </a: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600" dirty="0">
                <a:latin typeface="Bookman Old Style" panose="02050604050505020204" pitchFamily="18" charset="0"/>
              </a:rPr>
              <a:t>Ausência de armazenamento direto</a:t>
            </a:r>
          </a:p>
          <a:p>
            <a:pPr lvl="0">
              <a:spcAft>
                <a:spcPts val="500"/>
              </a:spcAft>
            </a:pPr>
            <a:endParaRPr lang="pt-BR" sz="5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pt-BR" sz="1600" dirty="0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</a:rPr>
              <a:t>Robert Kneschke: </a:t>
            </a:r>
          </a:p>
          <a:p>
            <a:pPr marL="28575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600" dirty="0">
                <a:latin typeface="Bookman Old Style" panose="02050604050505020204" pitchFamily="18" charset="0"/>
              </a:rPr>
              <a:t>Opt-out por metadados e termos de uso</a:t>
            </a:r>
          </a:p>
          <a:p>
            <a:pPr marL="28575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600" dirty="0">
                <a:latin typeface="Bookman Old Style" panose="02050604050505020204" pitchFamily="18" charset="0"/>
              </a:rPr>
              <a:t>Não comprovação de obras derivadas ou similares</a:t>
            </a:r>
          </a:p>
          <a:p>
            <a:pPr lvl="0">
              <a:spcAft>
                <a:spcPts val="500"/>
              </a:spcAft>
            </a:pPr>
            <a:endParaRPr lang="pt-BR" sz="5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endParaRPr lang="pt-BR" sz="5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pt-BR" sz="1600" u="sng" dirty="0">
                <a:solidFill>
                  <a:srgbClr val="7030A0"/>
                </a:solidFill>
                <a:latin typeface="Bookman Old Style" panose="02050604050505020204" pitchFamily="18" charset="0"/>
              </a:rPr>
              <a:t>Comarca de Hamburgo</a:t>
            </a:r>
          </a:p>
          <a:p>
            <a:pPr lvl="0">
              <a:spcAft>
                <a:spcPts val="500"/>
              </a:spcAft>
            </a:pPr>
            <a:endParaRPr lang="pt-BR" sz="5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pt-BR" sz="1600" dirty="0">
                <a:latin typeface="Bookman Old Style" panose="02050604050505020204" pitchFamily="18" charset="0"/>
              </a:rPr>
              <a:t>Liminar:</a:t>
            </a:r>
          </a:p>
          <a:p>
            <a:pPr marL="360000" lvl="0" indent="-285750">
              <a:spcAft>
                <a:spcPts val="500"/>
              </a:spcAft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pt-BR" sz="1600" dirty="0">
                <a:latin typeface="Bookman Old Style" panose="02050604050505020204" pitchFamily="18" charset="0"/>
              </a:rPr>
              <a:t>Indexação de obras específicas, com metadados e links: </a:t>
            </a:r>
            <a:r>
              <a:rPr lang="pt-BR" sz="1600" u="sng" dirty="0">
                <a:latin typeface="Bookman Old Style" panose="02050604050505020204" pitchFamily="18" charset="0"/>
              </a:rPr>
              <a:t>uso protegido</a:t>
            </a:r>
          </a:p>
          <a:p>
            <a:pPr marL="360000" lvl="0" indent="-285750">
              <a:spcAft>
                <a:spcPts val="500"/>
              </a:spcAft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pt-BR" sz="1600" dirty="0">
                <a:latin typeface="Bookman Old Style" panose="02050604050505020204" pitchFamily="18" charset="0"/>
              </a:rPr>
              <a:t>Validade do opt-out</a:t>
            </a:r>
          </a:p>
          <a:p>
            <a:pPr marL="285750" lvl="0" indent="-285750">
              <a:spcAft>
                <a:spcPts val="500"/>
              </a:spcAft>
              <a:buFontTx/>
              <a:buChar char="-"/>
            </a:pPr>
            <a:endParaRPr lang="pt-BR" sz="500" dirty="0">
              <a:latin typeface="Bookman Old Style" panose="02050604050505020204" pitchFamily="18" charset="0"/>
            </a:endParaRPr>
          </a:p>
          <a:p>
            <a:pPr lvl="0">
              <a:spcAft>
                <a:spcPts val="500"/>
              </a:spcAft>
            </a:pPr>
            <a:r>
              <a:rPr lang="pt-BR" sz="1600" dirty="0">
                <a:latin typeface="Bookman Old Style" panose="02050604050505020204" pitchFamily="18" charset="0"/>
              </a:rPr>
              <a:t>Sentença: </a:t>
            </a:r>
          </a:p>
          <a:p>
            <a:pPr marL="360000" lvl="0" indent="-285750">
              <a:spcAft>
                <a:spcPts val="5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pt-BR" sz="1600" dirty="0">
                <a:latin typeface="Bookman Old Style" panose="02050604050505020204" pitchFamily="18" charset="0"/>
              </a:rPr>
              <a:t>Fornecimento de datasets: base para o treinamento de IA</a:t>
            </a:r>
          </a:p>
          <a:p>
            <a:pPr marL="360000" lvl="0" indent="-285750">
              <a:spcAft>
                <a:spcPts val="5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pt-BR" sz="1600" dirty="0">
                <a:latin typeface="Bookman Old Style" panose="02050604050505020204" pitchFamily="18" charset="0"/>
              </a:rPr>
              <a:t>Fins de </a:t>
            </a:r>
            <a:r>
              <a:rPr lang="pt-BR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investigação científica</a:t>
            </a:r>
            <a:r>
              <a:rPr lang="pt-BR" sz="1600" dirty="0">
                <a:latin typeface="Bookman Old Style" panose="02050604050505020204" pitchFamily="18" charset="0"/>
              </a:rPr>
              <a:t> (Art. 3 CDSM)</a:t>
            </a:r>
          </a:p>
        </p:txBody>
      </p:sp>
      <p:pic>
        <p:nvPicPr>
          <p:cNvPr id="5" name="Imagem 5" descr="Texto&#10;&#10;O conteúdo gerado por IA pode estar incorreto.">
            <a:extLst>
              <a:ext uri="{FF2B5EF4-FFF2-40B4-BE49-F238E27FC236}">
                <a16:creationId xmlns:a16="http://schemas.microsoft.com/office/drawing/2014/main" id="{3EA7A212-CCE3-5CF1-8627-0E968DE7DA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2348880"/>
            <a:ext cx="1885232" cy="1412104"/>
          </a:xfrm>
          <a:prstGeom prst="rect">
            <a:avLst/>
          </a:prstGeom>
        </p:spPr>
      </p:pic>
      <p:pic>
        <p:nvPicPr>
          <p:cNvPr id="3074" name="Picture 2" descr="Flagge Deutschlands – Wikipedi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032" y="19522"/>
            <a:ext cx="1241968" cy="745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531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11560" y="579430"/>
            <a:ext cx="7920880" cy="55810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de-DE" sz="1700" u="sng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Crítica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à </a:t>
            </a:r>
            <a:r>
              <a:rPr lang="de-DE" sz="1700" u="sng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Possibilidade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 de </a:t>
            </a:r>
            <a:r>
              <a:rPr lang="de-DE" sz="1700" u="sng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Opt</a:t>
            </a:r>
            <a:r>
              <a:rPr lang="de-DE" sz="1700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-Out</a:t>
            </a:r>
          </a:p>
          <a:p>
            <a:pPr lvl="0">
              <a:spcAft>
                <a:spcPts val="500"/>
              </a:spcAft>
            </a:pPr>
            <a:endParaRPr lang="de-DE" sz="1000" u="sng" dirty="0">
              <a:solidFill>
                <a:srgbClr val="813F44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Ausência de padrão para </a:t>
            </a:r>
            <a:r>
              <a:rPr lang="pt-BR" sz="1400" dirty="0" err="1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opt-out</a:t>
            </a:r>
            <a:endParaRPr lang="pt-BR" sz="1400" dirty="0">
              <a:solidFill>
                <a:schemeClr val="bg2">
                  <a:lumMod val="25000"/>
                </a:schemeClr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Ausência de repositório centralizado de </a:t>
            </a:r>
            <a:r>
              <a:rPr lang="pt-BR" sz="1400" dirty="0" err="1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opt-outs</a:t>
            </a:r>
            <a:endParaRPr lang="pt-BR" sz="1400" dirty="0">
              <a:solidFill>
                <a:schemeClr val="bg2">
                  <a:lumMod val="25000"/>
                </a:schemeClr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Dificuldade em fiscalizar grandes modelos de IA</a:t>
            </a:r>
          </a:p>
          <a:p>
            <a:pPr marL="285750" lvl="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Retroatividade</a:t>
            </a:r>
          </a:p>
          <a:p>
            <a:pPr marL="285750" indent="-285750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Impossibilidade de provar que textos e dados específicos foram utilizados em determinada aplicação</a:t>
            </a:r>
          </a:p>
          <a:p>
            <a:pPr marL="285750" lvl="0" indent="-285750">
              <a:spcAft>
                <a:spcPts val="5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pt-BR" sz="1000" dirty="0">
              <a:latin typeface="Bookman Old Style" panose="02050604050505020204" pitchFamily="18" charset="0"/>
            </a:endParaRPr>
          </a:p>
          <a:p>
            <a:pPr marL="285750" lvl="0" indent="-285750">
              <a:spcAft>
                <a:spcPts val="5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pt-BR" sz="1700" dirty="0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</a:rPr>
              <a:t>Perda de competitividade com países que adotam a exceção:</a:t>
            </a:r>
          </a:p>
          <a:p>
            <a:pPr marL="285750" lvl="0" indent="-285750">
              <a:spcAft>
                <a:spcPts val="5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pt-BR" sz="200" dirty="0">
              <a:latin typeface="Bookman Old Style" panose="02050604050505020204" pitchFamily="18" charset="0"/>
            </a:endParaRPr>
          </a:p>
          <a:p>
            <a:pPr marL="504000" lvl="0" indent="-285750">
              <a:spcAft>
                <a:spcPts val="500"/>
              </a:spcAft>
              <a:buClr>
                <a:srgbClr val="FF0000"/>
              </a:buClr>
              <a:buFont typeface="Symbol" panose="05050102010706020507" pitchFamily="18" charset="2"/>
              <a:buChar char="-"/>
            </a:pPr>
            <a:r>
              <a:rPr lang="pt-BR" sz="1600" dirty="0">
                <a:latin typeface="Bookman Old Style" panose="02050604050505020204" pitchFamily="18" charset="0"/>
              </a:rPr>
              <a:t>Baixa quantidade de dados acessíveis para treinar IA na União Europeia </a:t>
            </a:r>
          </a:p>
          <a:p>
            <a:pPr marL="504000" lvl="0" indent="-285750">
              <a:spcAft>
                <a:spcPts val="500"/>
              </a:spcAft>
              <a:buClr>
                <a:srgbClr val="FF0000"/>
              </a:buClr>
              <a:buFont typeface="Symbol" panose="05050102010706020507" pitchFamily="18" charset="2"/>
              <a:buChar char="-"/>
            </a:pPr>
            <a:r>
              <a:rPr lang="pt-BR" sz="1600" dirty="0">
                <a:latin typeface="Bookman Old Style" panose="02050604050505020204" pitchFamily="18" charset="0"/>
              </a:rPr>
              <a:t>Acesso desigual a datasets</a:t>
            </a:r>
          </a:p>
          <a:p>
            <a:pPr marL="504000" lvl="0" indent="-285750">
              <a:spcAft>
                <a:spcPts val="500"/>
              </a:spcAft>
              <a:buClr>
                <a:srgbClr val="FF0000"/>
              </a:buClr>
              <a:buFont typeface="Symbol" panose="05050102010706020507" pitchFamily="18" charset="2"/>
              <a:buChar char="-"/>
            </a:pPr>
            <a:r>
              <a:rPr lang="pt-BR" sz="1600" dirty="0">
                <a:latin typeface="Bookman Old Style" panose="02050604050505020204" pitchFamily="18" charset="0"/>
              </a:rPr>
              <a:t>Concentração de poder em quem tem licenças ou datasets próprios</a:t>
            </a:r>
          </a:p>
          <a:p>
            <a:pPr marL="504000" lvl="0" indent="-285750">
              <a:spcAft>
                <a:spcPts val="500"/>
              </a:spcAft>
              <a:buClr>
                <a:srgbClr val="FF0000"/>
              </a:buClr>
              <a:buFont typeface="Symbol" panose="05050102010706020507" pitchFamily="18" charset="2"/>
              <a:buChar char="-"/>
            </a:pPr>
            <a:r>
              <a:rPr lang="pt-BR" sz="1600" dirty="0">
                <a:latin typeface="Bookman Old Style" panose="02050604050505020204" pitchFamily="18" charset="0"/>
              </a:rPr>
              <a:t>Impacto negativo a pequenas empresas que não têm os mesmos recursos para negociar licenças.</a:t>
            </a:r>
          </a:p>
          <a:p>
            <a:pPr marL="504000" lvl="0" indent="-285750">
              <a:spcAft>
                <a:spcPts val="500"/>
              </a:spcAft>
              <a:buClr>
                <a:srgbClr val="FF0000"/>
              </a:buClr>
              <a:buFont typeface="Symbol" panose="05050102010706020507" pitchFamily="18" charset="2"/>
              <a:buChar char="-"/>
            </a:pPr>
            <a:r>
              <a:rPr lang="pt-BR" sz="1600" dirty="0">
                <a:latin typeface="Bookman Old Style" panose="02050604050505020204" pitchFamily="18" charset="0"/>
              </a:rPr>
              <a:t>Menor atratividade de da União Europeia para desenvolvimento de grandes modelos fundacionais</a:t>
            </a:r>
          </a:p>
          <a:p>
            <a:pPr marL="504000" lvl="0" indent="-285750">
              <a:spcAft>
                <a:spcPts val="500"/>
              </a:spcAft>
              <a:buClr>
                <a:srgbClr val="FF0000"/>
              </a:buClr>
              <a:buFont typeface="Symbol" panose="05050102010706020507" pitchFamily="18" charset="2"/>
              <a:buChar char="-"/>
            </a:pPr>
            <a:r>
              <a:rPr lang="pt-BR" sz="1600" dirty="0">
                <a:latin typeface="Bookman Old Style" panose="02050604050505020204" pitchFamily="18" charset="0"/>
              </a:rPr>
              <a:t>Fuga de desenvolvedores de IA</a:t>
            </a:r>
          </a:p>
          <a:p>
            <a:pPr marL="504000" lvl="0" indent="-285750">
              <a:spcAft>
                <a:spcPts val="500"/>
              </a:spcAft>
              <a:buClr>
                <a:srgbClr val="FF0000"/>
              </a:buClr>
              <a:buFont typeface="Symbol" panose="05050102010706020507" pitchFamily="18" charset="2"/>
              <a:buChar char="-"/>
            </a:pPr>
            <a:r>
              <a:rPr lang="pt-BR" sz="1600" dirty="0">
                <a:latin typeface="Bookman Old Style" panose="02050604050505020204" pitchFamily="18" charset="0"/>
              </a:rPr>
              <a:t>Barreira à criação e inovação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20B86EC-0129-4E7D-A0B9-E092C9AF3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962" y="87122"/>
            <a:ext cx="1328657" cy="886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758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3"/>
          <p:cNvSpPr>
            <a:spLocks noGrp="1"/>
          </p:cNvSpPr>
          <p:nvPr>
            <p:ph idx="1"/>
          </p:nvPr>
        </p:nvSpPr>
        <p:spPr>
          <a:xfrm>
            <a:off x="971600" y="836712"/>
            <a:ext cx="7272808" cy="4320480"/>
          </a:xfrm>
        </p:spPr>
        <p:txBody>
          <a:bodyPr>
            <a:noAutofit/>
          </a:bodyPr>
          <a:lstStyle/>
          <a:p>
            <a:pPr marL="82296" indent="0">
              <a:buNone/>
            </a:pPr>
            <a:endParaRPr lang="en-GB" sz="2000" dirty="0">
              <a:latin typeface="Bookman Old Style" pitchFamily="18" charset="0"/>
            </a:endParaRPr>
          </a:p>
          <a:p>
            <a:pPr marL="82296" indent="0" algn="ctr">
              <a:buNone/>
            </a:pPr>
            <a:endParaRPr lang="en-GB" sz="2000" dirty="0">
              <a:latin typeface="Bookman Old Style" pitchFamily="18" charset="0"/>
            </a:endParaRPr>
          </a:p>
          <a:p>
            <a:pPr marL="82296" indent="0" algn="ctr">
              <a:buNone/>
            </a:pPr>
            <a:endParaRPr lang="en-GB" dirty="0">
              <a:latin typeface="Bookman Old Style" pitchFamily="18" charset="0"/>
            </a:endParaRPr>
          </a:p>
          <a:p>
            <a:pPr marL="82296" indent="0" algn="ctr">
              <a:buNone/>
            </a:pPr>
            <a:r>
              <a:rPr lang="en-GB" sz="3200" dirty="0">
                <a:latin typeface="Bookman Old Style" pitchFamily="18" charset="0"/>
              </a:rPr>
              <a:t>Obrigado!</a:t>
            </a:r>
          </a:p>
          <a:p>
            <a:pPr marL="82296" indent="0" algn="ctr">
              <a:buNone/>
            </a:pPr>
            <a:endParaRPr lang="en-GB" sz="3000" dirty="0">
              <a:latin typeface="Bookman Old Style" pitchFamily="18" charset="0"/>
            </a:endParaRPr>
          </a:p>
          <a:p>
            <a:pPr marL="82296" indent="0" algn="ctr">
              <a:buNone/>
            </a:pPr>
            <a:endParaRPr lang="en-GB" sz="1800" b="1" dirty="0">
              <a:solidFill>
                <a:schemeClr val="bg2">
                  <a:lumMod val="50000"/>
                </a:schemeClr>
              </a:solidFill>
              <a:latin typeface="Bookman Old Style" pitchFamily="18" charset="0"/>
            </a:endParaRPr>
          </a:p>
          <a:p>
            <a:pPr marL="82296" indent="0" algn="ctr">
              <a:buNone/>
            </a:pPr>
            <a:r>
              <a:rPr lang="en-GB" b="1" dirty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pedro.batista@ip.mpg.de</a:t>
            </a:r>
          </a:p>
        </p:txBody>
      </p:sp>
      <p:pic>
        <p:nvPicPr>
          <p:cNvPr id="3" name="Picture 2" descr="Bildergebnis fÃ¼r max planck gesellschaft">
            <a:extLst>
              <a:ext uri="{FF2B5EF4-FFF2-40B4-BE49-F238E27FC236}">
                <a16:creationId xmlns:a16="http://schemas.microsoft.com/office/drawing/2014/main" id="{7C2F2A1F-093E-4209-A2EF-C935CB5CD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86" y="188640"/>
            <a:ext cx="972394" cy="974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9623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694</Words>
  <Application>Microsoft Office PowerPoint</Application>
  <PresentationFormat>Apresentação na tela (4:3)</PresentationFormat>
  <Paragraphs>120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Arial</vt:lpstr>
      <vt:lpstr>Bookman Old Style</vt:lpstr>
      <vt:lpstr>Calibri</vt:lpstr>
      <vt:lpstr>Calibri Light</vt:lpstr>
      <vt:lpstr>Open Sans</vt:lpstr>
      <vt:lpstr>Symbol</vt:lpstr>
      <vt:lpstr>Wingdings</vt:lpstr>
      <vt:lpstr>Tema do Office</vt:lpstr>
      <vt:lpstr>Prospecção de Dados e Direito Autoral: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</dc:creator>
  <cp:lastModifiedBy>Marcos Wachowicz</cp:lastModifiedBy>
  <cp:revision>18</cp:revision>
  <dcterms:created xsi:type="dcterms:W3CDTF">2025-10-23T13:05:42Z</dcterms:created>
  <dcterms:modified xsi:type="dcterms:W3CDTF">2026-02-13T20:34:57Z</dcterms:modified>
</cp:coreProperties>
</file>