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F89FA1D0-A224-4AF3-AE0D-BB2539603A1A}" type="datetimeFigureOut">
              <a:rPr lang="pt-BR" smtClean="0"/>
              <a:t>15/01/2019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324D286-5E87-4800-94FE-9D172DA427DD}" type="slidenum">
              <a:rPr lang="pt-BR" smtClean="0"/>
              <a:t>‹nº›</a:t>
            </a:fld>
            <a:endParaRPr lang="pt-BR"/>
          </a:p>
        </p:txBody>
      </p:sp>
    </p:spTree>
    <p:extLst>
      <p:ext uri="{BB962C8B-B14F-4D97-AF65-F5344CB8AC3E}">
        <p14:creationId xmlns:p14="http://schemas.microsoft.com/office/powerpoint/2010/main" val="2996897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89FA1D0-A224-4AF3-AE0D-BB2539603A1A}" type="datetimeFigureOut">
              <a:rPr lang="pt-BR" smtClean="0"/>
              <a:t>15/01/2019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324D286-5E87-4800-94FE-9D172DA427DD}" type="slidenum">
              <a:rPr lang="pt-BR" smtClean="0"/>
              <a:t>‹nº›</a:t>
            </a:fld>
            <a:endParaRPr lang="pt-BR"/>
          </a:p>
        </p:txBody>
      </p:sp>
    </p:spTree>
    <p:extLst>
      <p:ext uri="{BB962C8B-B14F-4D97-AF65-F5344CB8AC3E}">
        <p14:creationId xmlns:p14="http://schemas.microsoft.com/office/powerpoint/2010/main" val="1247053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89FA1D0-A224-4AF3-AE0D-BB2539603A1A}" type="datetimeFigureOut">
              <a:rPr lang="pt-BR" smtClean="0"/>
              <a:t>15/01/2019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324D286-5E87-4800-94FE-9D172DA427DD}" type="slidenum">
              <a:rPr lang="pt-BR" smtClean="0"/>
              <a:t>‹nº›</a:t>
            </a:fld>
            <a:endParaRPr lang="pt-BR"/>
          </a:p>
        </p:txBody>
      </p:sp>
    </p:spTree>
    <p:extLst>
      <p:ext uri="{BB962C8B-B14F-4D97-AF65-F5344CB8AC3E}">
        <p14:creationId xmlns:p14="http://schemas.microsoft.com/office/powerpoint/2010/main" val="2764632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797767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89FA1D0-A224-4AF3-AE0D-BB2539603A1A}" type="datetimeFigureOut">
              <a:rPr lang="pt-BR" smtClean="0"/>
              <a:t>15/01/2019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324D286-5E87-4800-94FE-9D172DA427DD}" type="slidenum">
              <a:rPr lang="pt-BR" smtClean="0"/>
              <a:t>‹nº›</a:t>
            </a:fld>
            <a:endParaRPr lang="pt-BR"/>
          </a:p>
        </p:txBody>
      </p:sp>
    </p:spTree>
    <p:extLst>
      <p:ext uri="{BB962C8B-B14F-4D97-AF65-F5344CB8AC3E}">
        <p14:creationId xmlns:p14="http://schemas.microsoft.com/office/powerpoint/2010/main" val="74959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F89FA1D0-A224-4AF3-AE0D-BB2539603A1A}" type="datetimeFigureOut">
              <a:rPr lang="pt-BR" smtClean="0"/>
              <a:t>15/01/2019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324D286-5E87-4800-94FE-9D172DA427DD}" type="slidenum">
              <a:rPr lang="pt-BR" smtClean="0"/>
              <a:t>‹nº›</a:t>
            </a:fld>
            <a:endParaRPr lang="pt-BR"/>
          </a:p>
        </p:txBody>
      </p:sp>
    </p:spTree>
    <p:extLst>
      <p:ext uri="{BB962C8B-B14F-4D97-AF65-F5344CB8AC3E}">
        <p14:creationId xmlns:p14="http://schemas.microsoft.com/office/powerpoint/2010/main" val="975959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F89FA1D0-A224-4AF3-AE0D-BB2539603A1A}" type="datetimeFigureOut">
              <a:rPr lang="pt-BR" smtClean="0"/>
              <a:t>15/01/2019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324D286-5E87-4800-94FE-9D172DA427DD}" type="slidenum">
              <a:rPr lang="pt-BR" smtClean="0"/>
              <a:t>‹nº›</a:t>
            </a:fld>
            <a:endParaRPr lang="pt-BR"/>
          </a:p>
        </p:txBody>
      </p:sp>
    </p:spTree>
    <p:extLst>
      <p:ext uri="{BB962C8B-B14F-4D97-AF65-F5344CB8AC3E}">
        <p14:creationId xmlns:p14="http://schemas.microsoft.com/office/powerpoint/2010/main" val="2666431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F89FA1D0-A224-4AF3-AE0D-BB2539603A1A}" type="datetimeFigureOut">
              <a:rPr lang="pt-BR" smtClean="0"/>
              <a:t>15/01/2019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6324D286-5E87-4800-94FE-9D172DA427DD}" type="slidenum">
              <a:rPr lang="pt-BR" smtClean="0"/>
              <a:t>‹nº›</a:t>
            </a:fld>
            <a:endParaRPr lang="pt-BR"/>
          </a:p>
        </p:txBody>
      </p:sp>
    </p:spTree>
    <p:extLst>
      <p:ext uri="{BB962C8B-B14F-4D97-AF65-F5344CB8AC3E}">
        <p14:creationId xmlns:p14="http://schemas.microsoft.com/office/powerpoint/2010/main" val="1584922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F89FA1D0-A224-4AF3-AE0D-BB2539603A1A}" type="datetimeFigureOut">
              <a:rPr lang="pt-BR" smtClean="0"/>
              <a:t>15/01/2019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324D286-5E87-4800-94FE-9D172DA427DD}" type="slidenum">
              <a:rPr lang="pt-BR" smtClean="0"/>
              <a:t>‹nº›</a:t>
            </a:fld>
            <a:endParaRPr lang="pt-BR"/>
          </a:p>
        </p:txBody>
      </p:sp>
    </p:spTree>
    <p:extLst>
      <p:ext uri="{BB962C8B-B14F-4D97-AF65-F5344CB8AC3E}">
        <p14:creationId xmlns:p14="http://schemas.microsoft.com/office/powerpoint/2010/main" val="1571778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89FA1D0-A224-4AF3-AE0D-BB2539603A1A}" type="datetimeFigureOut">
              <a:rPr lang="pt-BR" smtClean="0"/>
              <a:t>15/01/2019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324D286-5E87-4800-94FE-9D172DA427DD}" type="slidenum">
              <a:rPr lang="pt-BR" smtClean="0"/>
              <a:t>‹nº›</a:t>
            </a:fld>
            <a:endParaRPr lang="pt-BR"/>
          </a:p>
        </p:txBody>
      </p:sp>
    </p:spTree>
    <p:extLst>
      <p:ext uri="{BB962C8B-B14F-4D97-AF65-F5344CB8AC3E}">
        <p14:creationId xmlns:p14="http://schemas.microsoft.com/office/powerpoint/2010/main" val="1541247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89FA1D0-A224-4AF3-AE0D-BB2539603A1A}" type="datetimeFigureOut">
              <a:rPr lang="pt-BR" smtClean="0"/>
              <a:t>15/01/2019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324D286-5E87-4800-94FE-9D172DA427DD}" type="slidenum">
              <a:rPr lang="pt-BR" smtClean="0"/>
              <a:t>‹nº›</a:t>
            </a:fld>
            <a:endParaRPr lang="pt-BR"/>
          </a:p>
        </p:txBody>
      </p:sp>
    </p:spTree>
    <p:extLst>
      <p:ext uri="{BB962C8B-B14F-4D97-AF65-F5344CB8AC3E}">
        <p14:creationId xmlns:p14="http://schemas.microsoft.com/office/powerpoint/2010/main" val="1034690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89FA1D0-A224-4AF3-AE0D-BB2539603A1A}" type="datetimeFigureOut">
              <a:rPr lang="pt-BR" smtClean="0"/>
              <a:t>15/01/2019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324D286-5E87-4800-94FE-9D172DA427DD}" type="slidenum">
              <a:rPr lang="pt-BR" smtClean="0"/>
              <a:t>‹nº›</a:t>
            </a:fld>
            <a:endParaRPr lang="pt-BR"/>
          </a:p>
        </p:txBody>
      </p:sp>
    </p:spTree>
    <p:extLst>
      <p:ext uri="{BB962C8B-B14F-4D97-AF65-F5344CB8AC3E}">
        <p14:creationId xmlns:p14="http://schemas.microsoft.com/office/powerpoint/2010/main" val="3677198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FA1D0-A224-4AF3-AE0D-BB2539603A1A}" type="datetimeFigureOut">
              <a:rPr lang="pt-BR" smtClean="0"/>
              <a:t>15/01/2019</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24D286-5E87-4800-94FE-9D172DA427DD}" type="slidenum">
              <a:rPr lang="pt-BR" smtClean="0"/>
              <a:t>‹nº›</a:t>
            </a:fld>
            <a:endParaRPr lang="pt-BR"/>
          </a:p>
        </p:txBody>
      </p:sp>
    </p:spTree>
    <p:extLst>
      <p:ext uri="{BB962C8B-B14F-4D97-AF65-F5344CB8AC3E}">
        <p14:creationId xmlns:p14="http://schemas.microsoft.com/office/powerpoint/2010/main" val="3872320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jpg"/><Relationship Id="rId2" Type="http://schemas.openxmlformats.org/officeDocument/2006/relationships/image" Target="../media/image14.jpg"/><Relationship Id="rId1" Type="http://schemas.openxmlformats.org/officeDocument/2006/relationships/slideLayout" Target="../slideLayouts/slideLayout12.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4540169" y="2204864"/>
            <a:ext cx="4603831" cy="2785864"/>
          </a:xfrm>
        </p:spPr>
        <p:txBody>
          <a:bodyPr>
            <a:normAutofit/>
          </a:bodyPr>
          <a:lstStyle/>
          <a:p>
            <a:r>
              <a:rPr lang="en-US" sz="2400" dirty="0">
                <a:solidFill>
                  <a:schemeClr val="tx1"/>
                </a:solidFill>
              </a:rPr>
              <a:t>Civil Rights Based Framework for Internet of Brazil and Civil Liability of Internet Providers for Online Copyright Infringement</a:t>
            </a:r>
            <a:endParaRPr lang="pt-BR" sz="2400" dirty="0">
              <a:solidFill>
                <a:schemeClr val="tx1"/>
              </a:solidFill>
            </a:endParaRPr>
          </a:p>
          <a:p>
            <a:endParaRPr lang="en-US" sz="2400" dirty="0" smtClean="0">
              <a:solidFill>
                <a:schemeClr val="tx1"/>
              </a:solidFill>
            </a:endParaRPr>
          </a:p>
          <a:p>
            <a:r>
              <a:rPr lang="en-US" sz="2400" dirty="0" err="1" smtClean="0">
                <a:solidFill>
                  <a:schemeClr val="tx1"/>
                </a:solidFill>
              </a:rPr>
              <a:t>Ph.D</a:t>
            </a:r>
            <a:r>
              <a:rPr lang="en-US" sz="2400" dirty="0" smtClean="0">
                <a:solidFill>
                  <a:schemeClr val="tx1"/>
                </a:solidFill>
              </a:rPr>
              <a:t> Prof. </a:t>
            </a:r>
            <a:r>
              <a:rPr lang="en-US" sz="2400" b="1" dirty="0" smtClean="0">
                <a:solidFill>
                  <a:schemeClr val="tx1"/>
                </a:solidFill>
              </a:rPr>
              <a:t>Rodrigo </a:t>
            </a:r>
            <a:r>
              <a:rPr lang="en-US" sz="2400" b="1" dirty="0">
                <a:solidFill>
                  <a:schemeClr val="tx1"/>
                </a:solidFill>
              </a:rPr>
              <a:t>Vieira Costa</a:t>
            </a:r>
            <a:endParaRPr lang="pt-BR" sz="2400" b="1"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1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Rodrigo\Downloads\assinatura_completa_cor_RGB-1-e151603870342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260648"/>
            <a:ext cx="3048006" cy="914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853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And</a:t>
            </a:r>
            <a:r>
              <a:rPr lang="pt-BR" dirty="0" smtClean="0"/>
              <a:t> </a:t>
            </a:r>
            <a:r>
              <a:rPr lang="pt-BR" dirty="0" err="1" smtClean="0"/>
              <a:t>the</a:t>
            </a:r>
            <a:r>
              <a:rPr lang="pt-BR" dirty="0" smtClean="0"/>
              <a:t> copyright?</a:t>
            </a:r>
            <a:endParaRPr lang="pt-BR" dirty="0"/>
          </a:p>
        </p:txBody>
      </p:sp>
      <p:pic>
        <p:nvPicPr>
          <p:cNvPr id="3074" name="Picture 2" descr="Resultado de imagem para internet e direitos autorai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1628800"/>
            <a:ext cx="5184576"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053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34082"/>
          </a:xfrm>
        </p:spPr>
        <p:txBody>
          <a:bodyPr>
            <a:normAutofit fontScale="90000"/>
          </a:bodyPr>
          <a:lstStyle/>
          <a:p>
            <a:r>
              <a:rPr lang="en-US" dirty="0" smtClean="0"/>
              <a:t/>
            </a:r>
            <a:br>
              <a:rPr lang="en-US" dirty="0" smtClean="0"/>
            </a:br>
            <a:r>
              <a:rPr lang="en-US" sz="3100" b="1" dirty="0" smtClean="0">
                <a:latin typeface="+mn-lt"/>
              </a:rPr>
              <a:t>Exceptions to the liability regime of </a:t>
            </a:r>
            <a:r>
              <a:rPr lang="en-US" sz="3100" b="1" dirty="0" smtClean="0">
                <a:solidFill>
                  <a:srgbClr val="000000"/>
                </a:solidFill>
                <a:latin typeface="+mn-lt"/>
              </a:rPr>
              <a:t>for any damages arising from content generated by third parties</a:t>
            </a:r>
            <a:endParaRPr lang="pt-BR" sz="3100" dirty="0">
              <a:latin typeface="+mn-lt"/>
            </a:endParaRPr>
          </a:p>
        </p:txBody>
      </p:sp>
      <p:sp>
        <p:nvSpPr>
          <p:cNvPr id="3" name="Espaço Reservado para Conteúdo 2"/>
          <p:cNvSpPr>
            <a:spLocks noGrp="1"/>
          </p:cNvSpPr>
          <p:nvPr>
            <p:ph idx="1"/>
          </p:nvPr>
        </p:nvSpPr>
        <p:spPr/>
        <p:txBody>
          <a:bodyPr/>
          <a:lstStyle/>
          <a:p>
            <a:pPr marL="0" indent="0">
              <a:buNone/>
            </a:pPr>
            <a:r>
              <a:rPr lang="pt-BR" sz="2000" b="1" i="1" dirty="0" err="1" smtClean="0"/>
              <a:t>Revenge</a:t>
            </a:r>
            <a:r>
              <a:rPr lang="pt-BR" sz="2000" b="1" i="1" dirty="0" smtClean="0"/>
              <a:t> </a:t>
            </a:r>
            <a:r>
              <a:rPr lang="pt-BR" sz="2000" b="1" i="1" dirty="0" err="1" smtClean="0"/>
              <a:t>Porn</a:t>
            </a:r>
            <a:r>
              <a:rPr lang="pt-BR" sz="2000" b="1" i="1" dirty="0" smtClean="0"/>
              <a:t> </a:t>
            </a:r>
            <a:endParaRPr lang="pt-BR" sz="2000" b="1" i="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852936"/>
            <a:ext cx="381000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ângulo 3"/>
          <p:cNvSpPr/>
          <p:nvPr/>
        </p:nvSpPr>
        <p:spPr>
          <a:xfrm>
            <a:off x="611560" y="1988840"/>
            <a:ext cx="4139952" cy="4278094"/>
          </a:xfrm>
          <a:prstGeom prst="rect">
            <a:avLst/>
          </a:prstGeom>
        </p:spPr>
        <p:txBody>
          <a:bodyPr wrap="square">
            <a:spAutoFit/>
          </a:bodyPr>
          <a:lstStyle/>
          <a:p>
            <a:pPr algn="just"/>
            <a:r>
              <a:rPr lang="en-US" sz="1600" dirty="0" smtClean="0"/>
              <a:t>Art. 21. The internet application provider that makes third party generated content available shall be held liable for the breach of privacy arising from the disclosure of images, videos and other materials containing nudity or sexual activities of a private nature, without the authorization of the participants, when, after receipt of notice by the participant or his/hers legal representative, refrains from removing, in a diligent manner, within its own technical limitations, such content. </a:t>
            </a:r>
          </a:p>
          <a:p>
            <a:pPr algn="just"/>
            <a:r>
              <a:rPr lang="en-US" sz="1600" dirty="0" smtClean="0"/>
              <a:t>Sole Paragraph. The notice set forth above must contain sufficient elements that allow the specific identification of the material said to violate the right to privacy of the participant-user and the confirmation of the legitimacy of the party presenting the request.</a:t>
            </a:r>
            <a:endParaRPr lang="pt-BR" sz="1600" dirty="0"/>
          </a:p>
        </p:txBody>
      </p:sp>
    </p:spTree>
    <p:extLst>
      <p:ext uri="{BB962C8B-B14F-4D97-AF65-F5344CB8AC3E}">
        <p14:creationId xmlns:p14="http://schemas.microsoft.com/office/powerpoint/2010/main" val="435432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34082"/>
          </a:xfrm>
        </p:spPr>
        <p:txBody>
          <a:bodyPr>
            <a:normAutofit fontScale="90000"/>
          </a:bodyPr>
          <a:lstStyle/>
          <a:p>
            <a:r>
              <a:rPr lang="en-US" dirty="0" smtClean="0"/>
              <a:t/>
            </a:r>
            <a:br>
              <a:rPr lang="en-US" dirty="0" smtClean="0"/>
            </a:br>
            <a:r>
              <a:rPr lang="en-US" sz="3100" b="1" dirty="0" smtClean="0">
                <a:latin typeface="+mn-lt"/>
              </a:rPr>
              <a:t>Exceptions to the liability regime of </a:t>
            </a:r>
            <a:r>
              <a:rPr lang="en-US" sz="3100" b="1" dirty="0" smtClean="0">
                <a:solidFill>
                  <a:srgbClr val="000000"/>
                </a:solidFill>
                <a:latin typeface="+mn-lt"/>
              </a:rPr>
              <a:t>for any damages arising from content generated by third parties</a:t>
            </a:r>
            <a:endParaRPr lang="pt-BR" sz="3100" dirty="0">
              <a:latin typeface="+mn-lt"/>
            </a:endParaRPr>
          </a:p>
        </p:txBody>
      </p:sp>
      <p:sp>
        <p:nvSpPr>
          <p:cNvPr id="3" name="Espaço Reservado para Conteúdo 2"/>
          <p:cNvSpPr>
            <a:spLocks noGrp="1"/>
          </p:cNvSpPr>
          <p:nvPr>
            <p:ph idx="1"/>
          </p:nvPr>
        </p:nvSpPr>
        <p:spPr/>
        <p:txBody>
          <a:bodyPr/>
          <a:lstStyle/>
          <a:p>
            <a:pPr marL="0" indent="0">
              <a:buNone/>
            </a:pPr>
            <a:r>
              <a:rPr lang="pt-BR" sz="2000" b="1" i="1" dirty="0" smtClean="0"/>
              <a:t>Copyright</a:t>
            </a:r>
            <a:endParaRPr lang="pt-BR" sz="2000" b="1" i="1" dirty="0"/>
          </a:p>
        </p:txBody>
      </p:sp>
      <p:sp>
        <p:nvSpPr>
          <p:cNvPr id="4" name="Retângulo 3"/>
          <p:cNvSpPr/>
          <p:nvPr/>
        </p:nvSpPr>
        <p:spPr>
          <a:xfrm>
            <a:off x="611560" y="1988840"/>
            <a:ext cx="4139952" cy="4031873"/>
          </a:xfrm>
          <a:prstGeom prst="rect">
            <a:avLst/>
          </a:prstGeom>
        </p:spPr>
        <p:txBody>
          <a:bodyPr wrap="square">
            <a:spAutoFit/>
          </a:bodyPr>
          <a:lstStyle/>
          <a:p>
            <a:pPr algn="just"/>
            <a:r>
              <a:rPr lang="en-US" sz="1600" dirty="0" smtClean="0"/>
              <a:t>Art. 19. […]. </a:t>
            </a:r>
          </a:p>
          <a:p>
            <a:pPr algn="just"/>
            <a:r>
              <a:rPr lang="en-US" sz="1600" dirty="0" smtClean="0"/>
              <a:t>§ 2. The implementation of the provisions of this article for infringement of copyright or related rights is subject to a specific legal provision, which must respect freedom of speech and other guarantees provided for in art. 5o of the Federal Constitution.</a:t>
            </a:r>
          </a:p>
          <a:p>
            <a:pPr algn="just"/>
            <a:endParaRPr lang="en-US" sz="1600" dirty="0"/>
          </a:p>
          <a:p>
            <a:pPr algn="just"/>
            <a:r>
              <a:rPr lang="en-US" sz="1600" dirty="0" smtClean="0"/>
              <a:t>Art. 31. Until the entry into force of specific law provided for in § 2º of art. 19, the liability of the internet applications provider for damages arising from content generated by third parties, in case of copyright or related rights infringement, shall continue to be governed by applicable copyright legislation in force, at the time of entry into force of this Law.</a:t>
            </a:r>
            <a:endParaRPr lang="pt-BR" sz="1600" dirty="0"/>
          </a:p>
        </p:txBody>
      </p:sp>
      <p:pic>
        <p:nvPicPr>
          <p:cNvPr id="7170" name="Picture 2" descr="Resultado de imagem para copyright and intern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3212976"/>
            <a:ext cx="3779912" cy="1984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151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a:t>What does the Brazilian Copyright Law say?</a:t>
            </a:r>
            <a:endParaRPr lang="pt-BR" dirty="0"/>
          </a:p>
        </p:txBody>
      </p:sp>
      <p:sp>
        <p:nvSpPr>
          <p:cNvPr id="3" name="Espaço Reservado para Conteúdo 2"/>
          <p:cNvSpPr>
            <a:spLocks noGrp="1"/>
          </p:cNvSpPr>
          <p:nvPr>
            <p:ph idx="1"/>
          </p:nvPr>
        </p:nvSpPr>
        <p:spPr/>
        <p:txBody>
          <a:bodyPr>
            <a:normAutofit fontScale="85000" lnSpcReduction="20000"/>
          </a:bodyPr>
          <a:lstStyle/>
          <a:p>
            <a:pPr algn="just"/>
            <a:r>
              <a:rPr lang="en-US" dirty="0"/>
              <a:t>105. The transmission and retransmission by any means or process and the communication to the public of literary, artistic and scientific works, performances and phonograms carried out in violation of the rights of the owners shall be immediately discontinued or interrupted by the competent judicial authority, without prejudice to a daily coercive fine for non-observance and such other indemnities as may be applicable, and without regard to the applicable criminal sanctions. Where the offender is found guilty of recidivism in the infringement of the rights of owners of authors’ rights or neighboring rights, the amount of the fine may be doubled.</a:t>
            </a:r>
            <a:endParaRPr lang="pt-BR" dirty="0"/>
          </a:p>
        </p:txBody>
      </p:sp>
    </p:spTree>
    <p:extLst>
      <p:ext uri="{BB962C8B-B14F-4D97-AF65-F5344CB8AC3E}">
        <p14:creationId xmlns:p14="http://schemas.microsoft.com/office/powerpoint/2010/main" val="3476502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What </a:t>
            </a:r>
            <a:r>
              <a:rPr lang="en-US" dirty="0"/>
              <a:t>were the proposals for the removal of copyright infringement content in the discussion of the Brazilian Copyright Law Reform?</a:t>
            </a:r>
            <a:endParaRPr lang="pt-BR" dirty="0"/>
          </a:p>
        </p:txBody>
      </p:sp>
      <p:sp>
        <p:nvSpPr>
          <p:cNvPr id="3" name="Espaço Reservado para Conteúdo 2"/>
          <p:cNvSpPr>
            <a:spLocks noGrp="1"/>
          </p:cNvSpPr>
          <p:nvPr>
            <p:ph idx="1"/>
          </p:nvPr>
        </p:nvSpPr>
        <p:spPr/>
        <p:txBody>
          <a:bodyPr/>
          <a:lstStyle/>
          <a:p>
            <a:endParaRPr lang="pt-BR" dirty="0"/>
          </a:p>
        </p:txBody>
      </p:sp>
    </p:spTree>
    <p:extLst>
      <p:ext uri="{BB962C8B-B14F-4D97-AF65-F5344CB8AC3E}">
        <p14:creationId xmlns:p14="http://schemas.microsoft.com/office/powerpoint/2010/main" val="981969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20000"/>
          </a:bodyPr>
          <a:lstStyle/>
          <a:p>
            <a:pPr marL="0" indent="0">
              <a:buNone/>
            </a:pPr>
            <a:endParaRPr lang="pt-BR" dirty="0" smtClean="0"/>
          </a:p>
          <a:p>
            <a:r>
              <a:rPr lang="pt-BR" dirty="0" err="1" smtClean="0"/>
              <a:t>Notice</a:t>
            </a:r>
            <a:r>
              <a:rPr lang="pt-BR" dirty="0" smtClean="0"/>
              <a:t> </a:t>
            </a:r>
            <a:r>
              <a:rPr lang="pt-BR" dirty="0" err="1" smtClean="0"/>
              <a:t>and</a:t>
            </a:r>
            <a:r>
              <a:rPr lang="pt-BR" dirty="0" smtClean="0"/>
              <a:t> </a:t>
            </a:r>
            <a:r>
              <a:rPr lang="pt-BR" dirty="0" err="1" smtClean="0"/>
              <a:t>take</a:t>
            </a:r>
            <a:r>
              <a:rPr lang="pt-BR" dirty="0" smtClean="0"/>
              <a:t> </a:t>
            </a:r>
            <a:r>
              <a:rPr lang="pt-BR" dirty="0" err="1" smtClean="0"/>
              <a:t>down</a:t>
            </a:r>
            <a:endParaRPr lang="pt-BR" dirty="0" smtClean="0"/>
          </a:p>
          <a:p>
            <a:endParaRPr lang="pt-BR" dirty="0"/>
          </a:p>
          <a:p>
            <a:endParaRPr lang="pt-BR" dirty="0"/>
          </a:p>
          <a:p>
            <a:r>
              <a:rPr lang="pt-BR" dirty="0" err="1" smtClean="0"/>
              <a:t>Notice</a:t>
            </a:r>
            <a:r>
              <a:rPr lang="pt-BR" dirty="0" smtClean="0"/>
              <a:t> </a:t>
            </a:r>
            <a:r>
              <a:rPr lang="pt-BR" dirty="0" err="1" smtClean="0"/>
              <a:t>and</a:t>
            </a:r>
            <a:r>
              <a:rPr lang="pt-BR" dirty="0" smtClean="0"/>
              <a:t> </a:t>
            </a:r>
            <a:r>
              <a:rPr lang="pt-BR" dirty="0" err="1" smtClean="0"/>
              <a:t>notice</a:t>
            </a:r>
            <a:r>
              <a:rPr lang="pt-BR" dirty="0" smtClean="0"/>
              <a:t> </a:t>
            </a:r>
          </a:p>
          <a:p>
            <a:pPr marL="0" indent="0">
              <a:buNone/>
            </a:pPr>
            <a:r>
              <a:rPr lang="pt-BR" dirty="0" smtClean="0"/>
              <a:t>(</a:t>
            </a:r>
            <a:r>
              <a:rPr lang="pt-BR" dirty="0" err="1" smtClean="0"/>
              <a:t>counter</a:t>
            </a:r>
            <a:r>
              <a:rPr lang="pt-BR" dirty="0" smtClean="0"/>
              <a:t> </a:t>
            </a:r>
            <a:r>
              <a:rPr lang="pt-BR" dirty="0" err="1" smtClean="0"/>
              <a:t>notification</a:t>
            </a:r>
            <a:r>
              <a:rPr lang="pt-BR" dirty="0" smtClean="0"/>
              <a:t>)</a:t>
            </a:r>
          </a:p>
          <a:p>
            <a:pPr marL="0" indent="0">
              <a:buNone/>
            </a:pPr>
            <a:endParaRPr lang="pt-BR" dirty="0" smtClean="0"/>
          </a:p>
          <a:p>
            <a:pPr marL="0" indent="0">
              <a:buNone/>
            </a:pPr>
            <a:endParaRPr lang="pt-BR" dirty="0" smtClean="0"/>
          </a:p>
          <a:p>
            <a:r>
              <a:rPr lang="pt-BR" dirty="0" smtClean="0"/>
              <a:t>Judicial </a:t>
            </a:r>
            <a:r>
              <a:rPr lang="pt-BR" dirty="0" err="1" smtClean="0"/>
              <a:t>notice</a:t>
            </a:r>
            <a:r>
              <a:rPr lang="pt-BR" dirty="0" smtClean="0"/>
              <a:t> </a:t>
            </a:r>
            <a:r>
              <a:rPr lang="pt-BR" dirty="0" err="1" smtClean="0"/>
              <a:t>and</a:t>
            </a:r>
            <a:r>
              <a:rPr lang="pt-BR" dirty="0" smtClean="0"/>
              <a:t> </a:t>
            </a:r>
            <a:r>
              <a:rPr lang="pt-BR" dirty="0" err="1" smtClean="0"/>
              <a:t>take</a:t>
            </a:r>
            <a:r>
              <a:rPr lang="pt-BR" dirty="0" smtClean="0"/>
              <a:t> </a:t>
            </a:r>
            <a:r>
              <a:rPr lang="pt-BR" dirty="0" err="1" smtClean="0"/>
              <a:t>down</a:t>
            </a:r>
            <a:r>
              <a:rPr lang="pt-BR" dirty="0" smtClean="0"/>
              <a:t>                  </a:t>
            </a:r>
            <a:endParaRPr lang="pt-B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772816"/>
            <a:ext cx="1095350" cy="1202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8825" y="3501008"/>
            <a:ext cx="1090613"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0872" y="5157192"/>
            <a:ext cx="2025320" cy="881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30463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a:xfrm>
            <a:off x="612775" y="312738"/>
            <a:ext cx="8229600" cy="4525963"/>
          </a:xfrm>
        </p:spPr>
        <p:txBody>
          <a:bodyPr>
            <a:normAutofit fontScale="77500" lnSpcReduction="20000"/>
          </a:bodyPr>
          <a:lstStyle/>
          <a:p>
            <a:pPr algn="ctr"/>
            <a:r>
              <a:rPr lang="en-US" dirty="0"/>
              <a:t>What were the proposals for the removal of content for copyright infringement in the digital environment in MCI discussion</a:t>
            </a:r>
            <a:r>
              <a:rPr lang="en-US" dirty="0" smtClean="0"/>
              <a:t>?</a:t>
            </a:r>
          </a:p>
          <a:p>
            <a:pPr marL="0" indent="0" algn="ctr">
              <a:buNone/>
            </a:pPr>
            <a:endParaRPr lang="en-US" dirty="0"/>
          </a:p>
          <a:p>
            <a:pPr marL="0" indent="0" algn="just">
              <a:buNone/>
            </a:pPr>
            <a:r>
              <a:rPr lang="en-US" dirty="0"/>
              <a:t>In the public consultation phase of the MCI, there were similar discussions to the Reform of the Copyright Law in Brazil. There were disputes between the notice-and-take down, the notice-and-notice and the judicial-notice-and-takedown. </a:t>
            </a:r>
            <a:endParaRPr lang="en-US" dirty="0" smtClean="0"/>
          </a:p>
          <a:p>
            <a:pPr marL="0" indent="0" algn="just">
              <a:buNone/>
            </a:pPr>
            <a:endParaRPr lang="pt-BR" dirty="0" smtClean="0"/>
          </a:p>
          <a:p>
            <a:pPr marL="0" indent="0" algn="just">
              <a:buNone/>
            </a:pPr>
            <a:r>
              <a:rPr lang="en-US" dirty="0" smtClean="0"/>
              <a:t>The </a:t>
            </a:r>
            <a:r>
              <a:rPr lang="en-US" dirty="0"/>
              <a:t>lobby of cultural industries, media companies and copyright holders prevailed in excluding MCI from any prediction mechanism for </a:t>
            </a:r>
            <a:r>
              <a:rPr lang="en-US" dirty="0" smtClean="0"/>
              <a:t>removal content </a:t>
            </a:r>
            <a:r>
              <a:rPr lang="en-US" dirty="0"/>
              <a:t>for copyright infringement and provider liability.</a:t>
            </a:r>
            <a:endParaRPr lang="pt-BR" dirty="0"/>
          </a:p>
          <a:p>
            <a:pPr marL="0" indent="0" algn="ctr">
              <a:buNone/>
            </a:pPr>
            <a:endParaRPr lang="pt-BR" dirty="0"/>
          </a:p>
        </p:txBody>
      </p:sp>
      <p:sp>
        <p:nvSpPr>
          <p:cNvPr id="4" name="AutoShape 2" descr="Resultado de imagem para indústrias cultura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AutoShape 4" descr="Resultado de imagem para indústrias cultura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797152"/>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2000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What the Brazilian courts say?</a:t>
            </a:r>
            <a:endParaRPr lang="pt-BR" dirty="0"/>
          </a:p>
        </p:txBody>
      </p:sp>
      <p:sp>
        <p:nvSpPr>
          <p:cNvPr id="3" name="Espaço Reservado para Conteúdo 2"/>
          <p:cNvSpPr>
            <a:spLocks noGrp="1"/>
          </p:cNvSpPr>
          <p:nvPr>
            <p:ph idx="1"/>
          </p:nvPr>
        </p:nvSpPr>
        <p:spPr/>
        <p:txBody>
          <a:bodyPr/>
          <a:lstStyle/>
          <a:p>
            <a:pPr marL="0" indent="0" algn="just">
              <a:buNone/>
            </a:pPr>
            <a:endParaRPr lang="pt-BR" dirty="0"/>
          </a:p>
          <a:p>
            <a:pPr marL="0" indent="0">
              <a:buNone/>
            </a:pPr>
            <a:endParaRPr lang="pt-BR" dirty="0"/>
          </a:p>
        </p:txBody>
      </p:sp>
      <p:pic>
        <p:nvPicPr>
          <p:cNvPr id="10245" name="Picture 5" descr="C:\Users\Rodrigo\Downloads\91914345-net-neutrality-symbol-or-open-internet-wifi-icon-as-a-justice-scale-with-text-as-an-online-metaph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2267712"/>
            <a:ext cx="3962400" cy="232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992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457200" y="1600200"/>
            <a:ext cx="8229600" cy="5257800"/>
          </a:xfrm>
        </p:spPr>
        <p:txBody>
          <a:bodyPr>
            <a:normAutofit fontScale="62500" lnSpcReduction="20000"/>
          </a:bodyPr>
          <a:lstStyle/>
          <a:p>
            <a:r>
              <a:rPr lang="pt-BR" b="1" dirty="0" smtClean="0"/>
              <a:t>Superior </a:t>
            </a:r>
            <a:r>
              <a:rPr lang="pt-BR" b="1" dirty="0" err="1" smtClean="0"/>
              <a:t>Court</a:t>
            </a:r>
            <a:r>
              <a:rPr lang="pt-BR" b="1" dirty="0" smtClean="0"/>
              <a:t> </a:t>
            </a:r>
            <a:r>
              <a:rPr lang="pt-BR" b="1" dirty="0" err="1" smtClean="0"/>
              <a:t>of</a:t>
            </a:r>
            <a:r>
              <a:rPr lang="pt-BR" b="1" dirty="0" smtClean="0"/>
              <a:t> Justice</a:t>
            </a:r>
          </a:p>
          <a:p>
            <a:pPr marL="0" indent="0">
              <a:buNone/>
            </a:pPr>
            <a:endParaRPr lang="pt-BR" dirty="0" smtClean="0"/>
          </a:p>
          <a:p>
            <a:pPr marL="514350" indent="-514350" algn="just">
              <a:buAutoNum type="arabicParenR"/>
            </a:pPr>
            <a:r>
              <a:rPr lang="pt-BR" dirty="0" smtClean="0"/>
              <a:t>O</a:t>
            </a:r>
            <a:r>
              <a:rPr lang="en-US" dirty="0" err="1" smtClean="0"/>
              <a:t>nly</a:t>
            </a:r>
            <a:r>
              <a:rPr lang="en-US" dirty="0" smtClean="0"/>
              <a:t> one case in Special Appeal (</a:t>
            </a:r>
            <a:r>
              <a:rPr lang="pt-BR" dirty="0" err="1" smtClean="0"/>
              <a:t>REsp.</a:t>
            </a:r>
            <a:r>
              <a:rPr lang="pt-BR" dirty="0" smtClean="0"/>
              <a:t> 1.512.647-MG)</a:t>
            </a:r>
            <a:r>
              <a:rPr lang="en-US" dirty="0" smtClean="0"/>
              <a:t> on fact about </a:t>
            </a:r>
            <a:r>
              <a:rPr lang="en-US" dirty="0" err="1" smtClean="0"/>
              <a:t>copyrigth</a:t>
            </a:r>
            <a:r>
              <a:rPr lang="en-US" dirty="0" smtClean="0"/>
              <a:t> occurred before the MCI.</a:t>
            </a:r>
          </a:p>
          <a:p>
            <a:pPr marL="514350" indent="-514350" algn="just">
              <a:buFont typeface="Arial" panose="020B0604020202020204" pitchFamily="34" charset="0"/>
              <a:buAutoNum type="arabicParenR"/>
            </a:pPr>
            <a:r>
              <a:rPr lang="en-US" dirty="0"/>
              <a:t>In the first instance and second instance appeal, Google, owner of the Orkut social network, was held liable for the existence of a virtual community that illegally shared videos of courses </a:t>
            </a:r>
            <a:r>
              <a:rPr lang="en-US" dirty="0" smtClean="0"/>
              <a:t>of a </a:t>
            </a:r>
            <a:r>
              <a:rPr lang="en-US" dirty="0"/>
              <a:t>film company for violation of the Brazilian Copyright Law, after extrajudicial </a:t>
            </a:r>
            <a:r>
              <a:rPr lang="en-US" dirty="0" smtClean="0"/>
              <a:t>notice </a:t>
            </a:r>
            <a:r>
              <a:rPr lang="en-US" dirty="0"/>
              <a:t>in which the provider did not took action</a:t>
            </a:r>
            <a:r>
              <a:rPr lang="en-US" dirty="0" smtClean="0"/>
              <a:t>.</a:t>
            </a:r>
          </a:p>
          <a:p>
            <a:pPr marL="514350" indent="-514350" algn="just">
              <a:buFont typeface="Arial" panose="020B0604020202020204" pitchFamily="34" charset="0"/>
              <a:buAutoNum type="arabicParenR"/>
            </a:pPr>
            <a:r>
              <a:rPr lang="en-US" dirty="0" smtClean="0"/>
              <a:t>Before the MCI, the liability of the provider was subjective and verified after inertia in the case of extrajudicial notice for copyright infringement.</a:t>
            </a:r>
          </a:p>
          <a:p>
            <a:pPr marL="514350" indent="-514350" algn="just">
              <a:buFont typeface="Arial" panose="020B0604020202020204" pitchFamily="34" charset="0"/>
              <a:buAutoNum type="arabicParenR"/>
            </a:pPr>
            <a:r>
              <a:rPr lang="en-US" dirty="0" smtClean="0"/>
              <a:t>The Superior Court rejected the provider's liability, applying the MCI a fact before to the enactment of the law, for two reasons:</a:t>
            </a:r>
          </a:p>
          <a:p>
            <a:pPr marL="514350" indent="-514350" algn="just">
              <a:buAutoNum type="alphaLcParenR"/>
            </a:pPr>
            <a:r>
              <a:rPr lang="en-US" dirty="0" smtClean="0"/>
              <a:t>there was no contributory liability for the provider to encourage or induce illegal against intellectual property;</a:t>
            </a:r>
            <a:endParaRPr lang="pt-BR" dirty="0"/>
          </a:p>
          <a:p>
            <a:pPr marL="0" indent="0" algn="just">
              <a:buNone/>
            </a:pPr>
            <a:r>
              <a:rPr lang="en-US" dirty="0" smtClean="0"/>
              <a:t>b)    there was no vicarious liability provider in order to profit from unlawful acts by third parties and benefit by refusing to exercise power control to limit the damage.</a:t>
            </a:r>
          </a:p>
          <a:p>
            <a:pPr marL="514350" indent="-514350" algn="just">
              <a:buAutoNum type="arabicParenR"/>
            </a:pPr>
            <a:endParaRPr lang="en-US" dirty="0" smtClean="0"/>
          </a:p>
          <a:p>
            <a:endParaRPr lang="pt-BR" dirty="0"/>
          </a:p>
        </p:txBody>
      </p:sp>
    </p:spTree>
    <p:extLst>
      <p:ext uri="{BB962C8B-B14F-4D97-AF65-F5344CB8AC3E}">
        <p14:creationId xmlns:p14="http://schemas.microsoft.com/office/powerpoint/2010/main" val="21015575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pPr algn="just"/>
            <a:r>
              <a:rPr lang="en-US" sz="2000" b="1" dirty="0" smtClean="0"/>
              <a:t>Other legal cases in Brazil </a:t>
            </a:r>
            <a:r>
              <a:rPr lang="en-US" sz="2000" dirty="0" smtClean="0"/>
              <a:t>(2017-2018 – MCI Observatory)</a:t>
            </a:r>
          </a:p>
          <a:p>
            <a:pPr marL="514350" indent="-514350" algn="just">
              <a:buAutoNum type="arabicParenR"/>
            </a:pPr>
            <a:r>
              <a:rPr lang="en-US" sz="2000" b="1" dirty="0" smtClean="0"/>
              <a:t>First Instance</a:t>
            </a:r>
          </a:p>
          <a:p>
            <a:pPr marL="514350" indent="-514350" algn="just">
              <a:buAutoNum type="alphaLcParenR"/>
            </a:pPr>
            <a:r>
              <a:rPr lang="en-US" sz="2000" dirty="0" smtClean="0"/>
              <a:t>São Paulo </a:t>
            </a:r>
            <a:r>
              <a:rPr lang="en-US" sz="2000" b="1" dirty="0" smtClean="0"/>
              <a:t>(</a:t>
            </a:r>
            <a:r>
              <a:rPr lang="pt-BR" sz="2000" b="1" dirty="0" smtClean="0"/>
              <a:t>1007630-97.2017.8.26.0001 – Judicial </a:t>
            </a:r>
            <a:r>
              <a:rPr lang="pt-BR" sz="2000" b="1" dirty="0" err="1" smtClean="0"/>
              <a:t>sentence</a:t>
            </a:r>
            <a:r>
              <a:rPr lang="pt-BR" sz="2000" b="1" dirty="0" smtClean="0"/>
              <a:t>) </a:t>
            </a:r>
            <a:r>
              <a:rPr lang="en-US" sz="2000" dirty="0" smtClean="0"/>
              <a:t>– The terms of use of the application providers can not be invoked arbitrarily for removal of content that allegedly infringe copyright, especially when the act is not preceded by notice of the social network.  </a:t>
            </a:r>
          </a:p>
          <a:p>
            <a:pPr marL="0" indent="0" algn="just">
              <a:buNone/>
            </a:pPr>
            <a:endParaRPr lang="en-US" sz="2000" dirty="0" smtClean="0"/>
          </a:p>
          <a:p>
            <a:pPr marL="514350" indent="-514350" algn="just">
              <a:buAutoNum type="alphaLcParenR"/>
            </a:pPr>
            <a:r>
              <a:rPr lang="en-US" sz="2000" dirty="0" smtClean="0"/>
              <a:t>São Paulo (</a:t>
            </a:r>
            <a:r>
              <a:rPr lang="pt-BR" sz="2000" b="1" dirty="0" smtClean="0"/>
              <a:t>11118932-33.2014.8.26.0100 – Judicial </a:t>
            </a:r>
            <a:r>
              <a:rPr lang="pt-BR" sz="2000" b="1" dirty="0" err="1" smtClean="0"/>
              <a:t>sentence</a:t>
            </a:r>
            <a:r>
              <a:rPr lang="pt-BR" sz="2000" b="1" dirty="0" smtClean="0"/>
              <a:t>) – </a:t>
            </a:r>
            <a:r>
              <a:rPr lang="en-US" sz="2000" dirty="0"/>
              <a:t>In the opposite direction, the Judicial sentence considered extrajudicial notice a mechanism sufficient for the application provider to take steps to provide the required information on access records to identify a channel responsible for video that taught others to violate DRMs, contrary to Article </a:t>
            </a:r>
            <a:r>
              <a:rPr lang="en-US" sz="2000" dirty="0" smtClean="0"/>
              <a:t>15 of the MCI. </a:t>
            </a:r>
          </a:p>
          <a:p>
            <a:pPr marL="0" indent="0" algn="just">
              <a:buNone/>
            </a:pPr>
            <a:endParaRPr lang="en-US" sz="2000" dirty="0" smtClean="0"/>
          </a:p>
        </p:txBody>
      </p:sp>
    </p:spTree>
    <p:extLst>
      <p:ext uri="{BB962C8B-B14F-4D97-AF65-F5344CB8AC3E}">
        <p14:creationId xmlns:p14="http://schemas.microsoft.com/office/powerpoint/2010/main" val="2886593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1152128"/>
          </a:xfrm>
        </p:spPr>
        <p:txBody>
          <a:bodyPr/>
          <a:lstStyle/>
          <a:p>
            <a:pPr>
              <a:defRPr/>
            </a:pPr>
            <a:r>
              <a:rPr lang="en-US" sz="3600" dirty="0"/>
              <a:t>Regulation of the Internet in Brazil</a:t>
            </a:r>
            <a:endParaRPr lang="pt-BR" sz="3600" dirty="0"/>
          </a:p>
        </p:txBody>
      </p:sp>
      <p:sp>
        <p:nvSpPr>
          <p:cNvPr id="3" name="Espaço Reservado para Conteúdo 2"/>
          <p:cNvSpPr>
            <a:spLocks noGrp="1"/>
          </p:cNvSpPr>
          <p:nvPr>
            <p:ph idx="1"/>
          </p:nvPr>
        </p:nvSpPr>
        <p:spPr>
          <a:xfrm>
            <a:off x="1331640" y="1052736"/>
            <a:ext cx="7499350" cy="5256212"/>
          </a:xfrm>
        </p:spPr>
        <p:txBody>
          <a:bodyPr>
            <a:normAutofit lnSpcReduction="10000"/>
          </a:bodyPr>
          <a:lstStyle/>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pt-BR" sz="2400" b="1" dirty="0" smtClean="0">
                <a:solidFill>
                  <a:srgbClr val="000000"/>
                </a:solidFill>
                <a:latin typeface="Garamond" pitchFamily="18" charset="0"/>
              </a:rPr>
              <a:t>Law </a:t>
            </a:r>
            <a:r>
              <a:rPr lang="pt-BR" sz="2400" b="1" dirty="0" err="1" smtClean="0">
                <a:solidFill>
                  <a:srgbClr val="000000"/>
                </a:solidFill>
                <a:latin typeface="Garamond" pitchFamily="18" charset="0"/>
              </a:rPr>
              <a:t>and</a:t>
            </a:r>
            <a:r>
              <a:rPr lang="pt-BR" sz="2400" b="1" dirty="0" smtClean="0">
                <a:solidFill>
                  <a:srgbClr val="000000"/>
                </a:solidFill>
                <a:latin typeface="Garamond" pitchFamily="18" charset="0"/>
              </a:rPr>
              <a:t> Internet</a:t>
            </a:r>
          </a:p>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400" b="1" dirty="0" smtClean="0">
              <a:solidFill>
                <a:srgbClr val="000000"/>
              </a:solidFill>
              <a:latin typeface="Garamond" pitchFamily="18" charset="0"/>
            </a:endParaRPr>
          </a:p>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000" b="1" dirty="0" smtClean="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800" dirty="0" smtClean="0">
              <a:solidFill>
                <a:srgbClr val="000000"/>
              </a:solidFill>
              <a:latin typeface="Garamond" pitchFamily="18" charset="0"/>
            </a:endParaRPr>
          </a:p>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000" b="1" dirty="0" smtClean="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800" dirty="0" smtClean="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800" dirty="0" smtClean="0">
              <a:solidFill>
                <a:srgbClr val="000000"/>
              </a:solidFill>
              <a:latin typeface="Garamond" pitchFamily="18" charset="0"/>
            </a:endParaRPr>
          </a:p>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pt-BR" sz="2400" b="1" dirty="0">
                <a:solidFill>
                  <a:srgbClr val="000000"/>
                </a:solidFill>
                <a:latin typeface="Garamond" pitchFamily="18" charset="0"/>
              </a:rPr>
              <a:t>Digital </a:t>
            </a:r>
            <a:r>
              <a:rPr lang="pt-BR" sz="2400" b="1" dirty="0" err="1">
                <a:solidFill>
                  <a:srgbClr val="000000"/>
                </a:solidFill>
                <a:latin typeface="Garamond" pitchFamily="18" charset="0"/>
              </a:rPr>
              <a:t>Environment</a:t>
            </a:r>
            <a:r>
              <a:rPr lang="pt-BR" sz="2400" b="1" dirty="0">
                <a:solidFill>
                  <a:srgbClr val="000000"/>
                </a:solidFill>
                <a:latin typeface="Garamond" pitchFamily="18" charset="0"/>
              </a:rPr>
              <a:t> </a:t>
            </a:r>
            <a:r>
              <a:rPr lang="pt-BR" sz="2400" b="1" dirty="0" err="1">
                <a:solidFill>
                  <a:srgbClr val="000000"/>
                </a:solidFill>
                <a:latin typeface="Garamond" pitchFamily="18" charset="0"/>
              </a:rPr>
              <a:t>Regulatory</a:t>
            </a:r>
            <a:r>
              <a:rPr lang="pt-BR" sz="2400" b="1" dirty="0">
                <a:solidFill>
                  <a:srgbClr val="000000"/>
                </a:solidFill>
                <a:latin typeface="Garamond" pitchFamily="18" charset="0"/>
              </a:rPr>
              <a:t> </a:t>
            </a:r>
            <a:r>
              <a:rPr lang="pt-BR" sz="2400" b="1" dirty="0" err="1">
                <a:solidFill>
                  <a:srgbClr val="000000"/>
                </a:solidFill>
                <a:latin typeface="Garamond" pitchFamily="18" charset="0"/>
              </a:rPr>
              <a:t>Strategies</a:t>
            </a:r>
            <a:endParaRPr lang="pt-BR" sz="2400" b="1" dirty="0" smtClean="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pt-BR" sz="2000" i="1" dirty="0">
                <a:solidFill>
                  <a:srgbClr val="000000"/>
                </a:solidFill>
                <a:latin typeface="Garamond" pitchFamily="18" charset="0"/>
              </a:rPr>
              <a:t>Self-</a:t>
            </a:r>
            <a:r>
              <a:rPr lang="pt-BR" sz="2000" i="1" dirty="0" err="1">
                <a:solidFill>
                  <a:srgbClr val="000000"/>
                </a:solidFill>
                <a:latin typeface="Garamond" pitchFamily="18" charset="0"/>
              </a:rPr>
              <a:t>Regulation</a:t>
            </a:r>
            <a:r>
              <a:rPr lang="pt-BR" sz="2000" i="1" dirty="0">
                <a:solidFill>
                  <a:srgbClr val="000000"/>
                </a:solidFill>
                <a:latin typeface="Garamond" pitchFamily="18" charset="0"/>
              </a:rPr>
              <a:t> in </a:t>
            </a:r>
            <a:r>
              <a:rPr lang="pt-BR" sz="2000" i="1" dirty="0" err="1" smtClean="0">
                <a:solidFill>
                  <a:srgbClr val="000000"/>
                </a:solidFill>
                <a:latin typeface="Garamond" pitchFamily="18" charset="0"/>
              </a:rPr>
              <a:t>Cyberspace</a:t>
            </a:r>
            <a:r>
              <a:rPr lang="pt-BR" sz="2000" i="1" dirty="0" smtClean="0">
                <a:solidFill>
                  <a:srgbClr val="000000"/>
                </a:solidFill>
                <a:latin typeface="Garamond" pitchFamily="18" charset="0"/>
              </a:rPr>
              <a:t> (</a:t>
            </a:r>
            <a:r>
              <a:rPr lang="en-US" sz="2000" dirty="0">
                <a:solidFill>
                  <a:srgbClr val="000000"/>
                </a:solidFill>
                <a:latin typeface="Garamond" pitchFamily="18" charset="0"/>
              </a:rPr>
              <a:t>Standards of conduct and ethics developed by the </a:t>
            </a:r>
            <a:r>
              <a:rPr lang="en-US" sz="2000" dirty="0" smtClean="0">
                <a:solidFill>
                  <a:srgbClr val="000000"/>
                </a:solidFill>
                <a:latin typeface="Garamond" pitchFamily="18" charset="0"/>
              </a:rPr>
              <a:t>users – </a:t>
            </a:r>
            <a:r>
              <a:rPr lang="en-US" sz="2000" dirty="0" err="1" smtClean="0">
                <a:solidFill>
                  <a:srgbClr val="000000"/>
                </a:solidFill>
                <a:latin typeface="Garamond" pitchFamily="18" charset="0"/>
              </a:rPr>
              <a:t>Softlaw</a:t>
            </a:r>
            <a:r>
              <a:rPr lang="en-US" sz="2000" dirty="0" smtClean="0">
                <a:solidFill>
                  <a:srgbClr val="000000"/>
                </a:solidFill>
                <a:latin typeface="Garamond" pitchFamily="18" charset="0"/>
              </a:rPr>
              <a:t> – Free Software Movement </a:t>
            </a:r>
            <a:r>
              <a:rPr lang="en-US" sz="2000" dirty="0">
                <a:solidFill>
                  <a:srgbClr val="000000"/>
                </a:solidFill>
                <a:latin typeface="Garamond" pitchFamily="18" charset="0"/>
              </a:rPr>
              <a:t>– Declaration of the Independence of </a:t>
            </a:r>
            <a:r>
              <a:rPr lang="en-US" sz="2000" dirty="0" smtClean="0">
                <a:solidFill>
                  <a:srgbClr val="000000"/>
                </a:solidFill>
                <a:latin typeface="Garamond" pitchFamily="18" charset="0"/>
              </a:rPr>
              <a:t>Cyberspace in 1996)</a:t>
            </a:r>
            <a:endParaRPr lang="pt-BR" sz="2000" dirty="0" smtClean="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dirty="0" smtClean="0">
                <a:solidFill>
                  <a:srgbClr val="000000"/>
                </a:solidFill>
                <a:latin typeface="Garamond" pitchFamily="18" charset="0"/>
              </a:rPr>
              <a:t>Private and commercial model </a:t>
            </a:r>
            <a:r>
              <a:rPr lang="en-US" sz="2000" dirty="0">
                <a:solidFill>
                  <a:srgbClr val="000000"/>
                </a:solidFill>
                <a:latin typeface="Garamond" pitchFamily="18" charset="0"/>
              </a:rPr>
              <a:t>of internet and intellectual </a:t>
            </a:r>
            <a:r>
              <a:rPr lang="en-US" sz="2000" dirty="0" smtClean="0">
                <a:solidFill>
                  <a:srgbClr val="000000"/>
                </a:solidFill>
                <a:latin typeface="Garamond" pitchFamily="18" charset="0"/>
              </a:rPr>
              <a:t>property (</a:t>
            </a:r>
            <a:r>
              <a:rPr lang="en-US" sz="2000" i="1" dirty="0" smtClean="0">
                <a:solidFill>
                  <a:srgbClr val="000000"/>
                </a:solidFill>
                <a:latin typeface="Garamond" pitchFamily="18" charset="0"/>
              </a:rPr>
              <a:t>hard law</a:t>
            </a:r>
            <a:r>
              <a:rPr lang="en-US" sz="2000" dirty="0" smtClean="0">
                <a:solidFill>
                  <a:srgbClr val="000000"/>
                </a:solidFill>
                <a:latin typeface="Garamond" pitchFamily="18" charset="0"/>
              </a:rPr>
              <a:t> – WTO) </a:t>
            </a:r>
            <a:endParaRPr lang="pt-BR" sz="2000" dirty="0" smtClean="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dirty="0" smtClean="0">
                <a:solidFill>
                  <a:srgbClr val="000000"/>
                </a:solidFill>
                <a:latin typeface="Garamond" pitchFamily="18" charset="0"/>
              </a:rPr>
              <a:t>Principles </a:t>
            </a:r>
            <a:r>
              <a:rPr lang="en-US" sz="2000" dirty="0">
                <a:solidFill>
                  <a:srgbClr val="000000"/>
                </a:solidFill>
                <a:latin typeface="Garamond" pitchFamily="18" charset="0"/>
              </a:rPr>
              <a:t>(reasonableness and proportionality), open model and </a:t>
            </a:r>
            <a:r>
              <a:rPr lang="en-US" sz="2000" i="1" dirty="0">
                <a:solidFill>
                  <a:srgbClr val="000000"/>
                </a:solidFill>
                <a:latin typeface="Garamond" pitchFamily="18" charset="0"/>
              </a:rPr>
              <a:t>hard law </a:t>
            </a:r>
            <a:r>
              <a:rPr lang="en-US" sz="2000" dirty="0">
                <a:solidFill>
                  <a:srgbClr val="000000"/>
                </a:solidFill>
                <a:latin typeface="Garamond" pitchFamily="18" charset="0"/>
              </a:rPr>
              <a:t>rules</a:t>
            </a:r>
            <a:endParaRPr lang="pt-BR" sz="2000" b="1" i="1" dirty="0" smtClean="0">
              <a:solidFill>
                <a:srgbClr val="000000"/>
              </a:solidFill>
              <a:latin typeface="Garamond" pitchFamily="18" charset="0"/>
            </a:endParaRPr>
          </a:p>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000" b="1" dirty="0" smtClean="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800" b="1" dirty="0" smtClean="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800" dirty="0" smtClean="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Verdan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800" dirty="0" smtClean="0">
              <a:solidFill>
                <a:srgbClr val="000000"/>
              </a:solidFill>
              <a:latin typeface="Garamond" pitchFamily="18" charset="0"/>
            </a:endParaRPr>
          </a:p>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000" b="1" dirty="0" smtClean="0">
              <a:solidFill>
                <a:srgbClr val="000000"/>
              </a:solidFill>
              <a:latin typeface="Garamond" pitchFamily="18" charset="0"/>
            </a:endParaRPr>
          </a:p>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000" b="1" dirty="0" smtClean="0">
              <a:solidFill>
                <a:srgbClr val="000000"/>
              </a:solidFill>
              <a:latin typeface="Garamond" pitchFamily="18" charset="0"/>
            </a:endParaRPr>
          </a:p>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000" b="1" dirty="0" smtClean="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000" dirty="0" smtClean="0">
              <a:solidFill>
                <a:srgbClr val="000000"/>
              </a:solidFill>
              <a:latin typeface="Garamond" pitchFamily="18" charset="0"/>
            </a:endParaRPr>
          </a:p>
          <a:p>
            <a:pPr marL="341313" indent="-341313" algn="just">
              <a:buClr>
                <a:srgbClr val="CC9900"/>
              </a:buClr>
              <a:buSzPct val="65000"/>
              <a:buFont typeface="Wingdings 2" pitchFamily="18"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000" b="1" dirty="0" smtClean="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000" dirty="0" smtClean="0">
              <a:solidFill>
                <a:srgbClr val="000000"/>
              </a:solidFill>
              <a:latin typeface="Garamond" pitchFamily="18" charset="0"/>
            </a:endParaRPr>
          </a:p>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000" b="1" dirty="0" smtClean="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800" dirty="0" smtClean="0">
              <a:solidFill>
                <a:srgbClr val="000000"/>
              </a:solidFill>
              <a:latin typeface="Garamond" pitchFamily="18" charset="0"/>
            </a:endParaRPr>
          </a:p>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000" b="1" dirty="0" smtClean="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800" dirty="0" smtClean="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Verdan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800" dirty="0" smtClean="0">
              <a:solidFill>
                <a:srgbClr val="000000"/>
              </a:solidFill>
              <a:latin typeface="Garamond" pitchFamily="18" charset="0"/>
            </a:endParaRPr>
          </a:p>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000" b="1" dirty="0" smtClean="0">
              <a:solidFill>
                <a:srgbClr val="000000"/>
              </a:solidFill>
              <a:latin typeface="Garamond" pitchFamily="18" charset="0"/>
            </a:endParaRPr>
          </a:p>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000" b="1" dirty="0" smtClean="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Verdan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800" dirty="0" smtClean="0">
              <a:solidFill>
                <a:srgbClr val="000000"/>
              </a:solidFill>
              <a:latin typeface="Garamond" pitchFamily="18" charset="0"/>
            </a:endParaRPr>
          </a:p>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000" b="1" dirty="0" smtClean="0">
              <a:solidFill>
                <a:srgbClr val="000000"/>
              </a:solidFill>
              <a:latin typeface="Garamond" pitchFamily="18" charset="0"/>
            </a:endParaRPr>
          </a:p>
          <a:p>
            <a:pPr>
              <a:buFont typeface="Wingdings 2" pitchFamily="18" charset="2"/>
              <a:buNone/>
              <a:defRPr/>
            </a:pPr>
            <a:endParaRPr lang="pt-BR" dirty="0"/>
          </a:p>
        </p:txBody>
      </p:sp>
      <p:pic>
        <p:nvPicPr>
          <p:cNvPr id="24580" name="Imagem 4" descr="projeto_do_marco_regulatorio_da_internet_e_esperado_para_marc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1351711"/>
            <a:ext cx="2438400"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10401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pPr algn="just"/>
            <a:r>
              <a:rPr lang="en-US" sz="2000" dirty="0" smtClean="0"/>
              <a:t>Other legal cases in Brazil (2017-2018 – MCI Observatory)</a:t>
            </a:r>
          </a:p>
          <a:p>
            <a:pPr marL="0" indent="0" algn="just">
              <a:buNone/>
            </a:pPr>
            <a:r>
              <a:rPr lang="en-US" sz="2000" dirty="0" smtClean="0"/>
              <a:t>2) </a:t>
            </a:r>
            <a:r>
              <a:rPr lang="en-US" sz="2000" b="1" dirty="0" smtClean="0"/>
              <a:t>Second instance appeal</a:t>
            </a:r>
          </a:p>
          <a:p>
            <a:pPr marL="457200" indent="-457200" algn="just">
              <a:buAutoNum type="alphaLcParenR"/>
            </a:pPr>
            <a:r>
              <a:rPr lang="en-US" sz="2000" dirty="0" smtClean="0"/>
              <a:t>Santa Catarina (Appeals 0000412-86.2016.8.24.0175 e 4012221-45.2016.8.24.0000) – Copyright infringement and parody </a:t>
            </a:r>
          </a:p>
          <a:p>
            <a:pPr marL="0" indent="0" algn="just">
              <a:buNone/>
            </a:pPr>
            <a:endParaRPr lang="en-US" sz="2000" dirty="0"/>
          </a:p>
          <a:p>
            <a:pPr marL="0" indent="0" algn="just">
              <a:buNone/>
            </a:pPr>
            <a:r>
              <a:rPr lang="en-US" sz="2000" dirty="0" smtClean="0"/>
              <a:t>Parodies are exceptions to copyright. They are legally envisaged as forms of exercising freedom of artistic expression and humor. The application provider can not take the internet parody video only because of extrajudicial notice representatives of copyright holders parodied music based on their terms of use.</a:t>
            </a:r>
          </a:p>
          <a:p>
            <a:pPr marL="0" indent="0" algn="just">
              <a:buNone/>
            </a:pPr>
            <a:r>
              <a:rPr lang="en-US" sz="2000" dirty="0" smtClean="0"/>
              <a:t>The removal of content for copyright infringement without a court order is contrary to Article 19 of the MCI.</a:t>
            </a:r>
          </a:p>
          <a:p>
            <a:pPr marL="0" indent="0" algn="just">
              <a:buNone/>
            </a:pPr>
            <a:endParaRPr lang="en-US" sz="2000" dirty="0" smtClean="0"/>
          </a:p>
          <a:p>
            <a:pPr marL="0" indent="0" algn="just">
              <a:buNone/>
            </a:pPr>
            <a:endParaRPr lang="en-US" sz="2000" dirty="0" smtClean="0"/>
          </a:p>
          <a:p>
            <a:pPr marL="457200" indent="-457200" algn="just">
              <a:buAutoNum type="alphaLcParenR"/>
            </a:pPr>
            <a:endParaRPr lang="en-US" sz="2000" dirty="0" smtClean="0"/>
          </a:p>
        </p:txBody>
      </p:sp>
    </p:spTree>
    <p:extLst>
      <p:ext uri="{BB962C8B-B14F-4D97-AF65-F5344CB8AC3E}">
        <p14:creationId xmlns:p14="http://schemas.microsoft.com/office/powerpoint/2010/main" val="2966627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Conclusions</a:t>
            </a:r>
            <a:endParaRPr lang="pt-BR" dirty="0"/>
          </a:p>
        </p:txBody>
      </p:sp>
      <p:sp>
        <p:nvSpPr>
          <p:cNvPr id="3" name="Espaço Reservado para Conteúdo 2"/>
          <p:cNvSpPr>
            <a:spLocks noGrp="1"/>
          </p:cNvSpPr>
          <p:nvPr>
            <p:ph idx="1"/>
          </p:nvPr>
        </p:nvSpPr>
        <p:spPr/>
        <p:txBody>
          <a:bodyPr>
            <a:normAutofit/>
          </a:bodyPr>
          <a:lstStyle/>
          <a:p>
            <a:pPr algn="just"/>
            <a:r>
              <a:rPr lang="en-US" sz="2400" dirty="0" smtClean="0"/>
              <a:t>The MCI did not specifically address the protection of intellectual property but removed the application of the notice and takedown form in proceedings involving liability for infringements of contents protected by Intellectual Property Rights in relationships established on the Internet.</a:t>
            </a:r>
          </a:p>
          <a:p>
            <a:pPr marL="0" indent="0" algn="just">
              <a:buNone/>
            </a:pPr>
            <a:endParaRPr lang="en-US" sz="2400" dirty="0"/>
          </a:p>
          <a:p>
            <a:pPr algn="just"/>
            <a:r>
              <a:rPr lang="en-US" sz="2400" dirty="0" smtClean="0"/>
              <a:t>The decision to maintain or remove content copyright infringement after extrajudicial notice based on the terms of use of the application provider is a liberality for which it may be held liable. The Article 19 of the MCI is a guarantee of the application providers.</a:t>
            </a:r>
            <a:endParaRPr lang="en-US" sz="2400" dirty="0"/>
          </a:p>
          <a:p>
            <a:pPr algn="just"/>
            <a:endParaRPr lang="pt-BR" sz="2400" dirty="0"/>
          </a:p>
        </p:txBody>
      </p:sp>
    </p:spTree>
    <p:extLst>
      <p:ext uri="{BB962C8B-B14F-4D97-AF65-F5344CB8AC3E}">
        <p14:creationId xmlns:p14="http://schemas.microsoft.com/office/powerpoint/2010/main" val="2663889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43200" y="3894981"/>
            <a:ext cx="4636769" cy="1768433"/>
          </a:xfrm>
          <a:prstGeom prst="rect">
            <a:avLst/>
          </a:prstGeom>
        </p:spPr>
        <p:txBody>
          <a:bodyPr vert="horz" wrap="square" lIns="0" tIns="13335" rIns="0" bIns="0" rtlCol="0">
            <a:spAutoFit/>
          </a:bodyPr>
          <a:lstStyle/>
          <a:p>
            <a:pPr marL="12700" marR="5080" algn="ctr">
              <a:lnSpc>
                <a:spcPct val="123100"/>
              </a:lnSpc>
              <a:spcBef>
                <a:spcPts val="105"/>
              </a:spcBef>
            </a:pPr>
            <a:r>
              <a:rPr lang="pt-BR" sz="1800" b="1" spc="-5" dirty="0" smtClean="0">
                <a:solidFill>
                  <a:srgbClr val="006FC0"/>
                </a:solidFill>
                <a:latin typeface="Arial"/>
                <a:cs typeface="Arial"/>
              </a:rPr>
              <a:t>PhD Prof. Rodrigo Vieira</a:t>
            </a:r>
          </a:p>
          <a:p>
            <a:pPr marL="12700" marR="5080" algn="ctr">
              <a:lnSpc>
                <a:spcPct val="123100"/>
              </a:lnSpc>
              <a:spcBef>
                <a:spcPts val="105"/>
              </a:spcBef>
            </a:pPr>
            <a:r>
              <a:rPr lang="pt-BR" b="1" spc="-5" dirty="0" smtClean="0">
                <a:solidFill>
                  <a:srgbClr val="006FC0"/>
                </a:solidFill>
                <a:latin typeface="Arial"/>
                <a:cs typeface="Arial"/>
              </a:rPr>
              <a:t>rodrigo.vieira@ufersa.edu.br</a:t>
            </a:r>
            <a:endParaRPr lang="pt-BR" sz="1800" b="1" spc="-5" dirty="0" smtClean="0">
              <a:solidFill>
                <a:srgbClr val="006FC0"/>
              </a:solidFill>
              <a:latin typeface="Arial"/>
              <a:cs typeface="Arial"/>
            </a:endParaRPr>
          </a:p>
          <a:p>
            <a:pPr marL="12700" marR="5080" algn="ctr">
              <a:lnSpc>
                <a:spcPct val="123100"/>
              </a:lnSpc>
              <a:spcBef>
                <a:spcPts val="105"/>
              </a:spcBef>
            </a:pPr>
            <a:r>
              <a:rPr lang="pt-BR" b="1" spc="-5" smtClean="0">
                <a:solidFill>
                  <a:srgbClr val="006FC0"/>
                </a:solidFill>
                <a:latin typeface="Arial"/>
                <a:cs typeface="Arial"/>
              </a:rPr>
              <a:t>r</a:t>
            </a:r>
            <a:r>
              <a:rPr lang="pt-BR" sz="1800" b="1" spc="-5" smtClean="0">
                <a:solidFill>
                  <a:srgbClr val="006FC0"/>
                </a:solidFill>
                <a:latin typeface="Arial"/>
                <a:cs typeface="Arial"/>
              </a:rPr>
              <a:t>odrigo.vieira@direitosculturais.com.br</a:t>
            </a:r>
            <a:endParaRPr lang="pt-BR" sz="1800" b="1" spc="-5" dirty="0" smtClean="0">
              <a:solidFill>
                <a:srgbClr val="006FC0"/>
              </a:solidFill>
              <a:latin typeface="Arial"/>
              <a:cs typeface="Arial"/>
            </a:endParaRPr>
          </a:p>
          <a:p>
            <a:pPr marL="12700" marR="5080" algn="ctr">
              <a:lnSpc>
                <a:spcPct val="123100"/>
              </a:lnSpc>
              <a:spcBef>
                <a:spcPts val="105"/>
              </a:spcBef>
            </a:pPr>
            <a:r>
              <a:rPr sz="1800" b="1" spc="-5" dirty="0" smtClean="0">
                <a:solidFill>
                  <a:srgbClr val="006FC0"/>
                </a:solidFill>
                <a:latin typeface="Arial"/>
                <a:cs typeface="Arial"/>
              </a:rPr>
              <a:t> www.gedai.com.br</a:t>
            </a:r>
            <a:endParaRPr lang="pt-BR" sz="1800" b="1" spc="-5" dirty="0" smtClean="0">
              <a:solidFill>
                <a:srgbClr val="006FC0"/>
              </a:solidFill>
              <a:latin typeface="Arial"/>
              <a:cs typeface="Arial"/>
            </a:endParaRPr>
          </a:p>
          <a:p>
            <a:pPr marL="12700" marR="5080" algn="ctr">
              <a:lnSpc>
                <a:spcPct val="123100"/>
              </a:lnSpc>
              <a:spcBef>
                <a:spcPts val="105"/>
              </a:spcBef>
            </a:pPr>
            <a:r>
              <a:rPr lang="pt-BR" b="1" spc="-5" dirty="0" smtClean="0">
                <a:solidFill>
                  <a:srgbClr val="006FC0"/>
                </a:solidFill>
                <a:latin typeface="Arial"/>
                <a:cs typeface="Arial"/>
              </a:rPr>
              <a:t>www.direitosculturais.com.br</a:t>
            </a:r>
            <a:endParaRPr sz="1800" dirty="0">
              <a:latin typeface="Arial"/>
              <a:cs typeface="Arial"/>
            </a:endParaRPr>
          </a:p>
        </p:txBody>
      </p:sp>
      <p:sp>
        <p:nvSpPr>
          <p:cNvPr id="3" name="object 3"/>
          <p:cNvSpPr/>
          <p:nvPr/>
        </p:nvSpPr>
        <p:spPr>
          <a:xfrm>
            <a:off x="0" y="5661659"/>
            <a:ext cx="9144000" cy="10668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1214372"/>
            <a:ext cx="1895856" cy="123748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632192" y="5111496"/>
            <a:ext cx="1511807" cy="53797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89276" y="1110253"/>
            <a:ext cx="1891283" cy="1645919"/>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4336218" y="1110253"/>
            <a:ext cx="2133600" cy="133350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6511237" y="1110253"/>
            <a:ext cx="1595627" cy="1341607"/>
          </a:xfrm>
          <a:prstGeom prst="rect">
            <a:avLst/>
          </a:prstGeom>
          <a:blipFill>
            <a:blip r:embed="rId7" cstate="print"/>
            <a:stretch>
              <a:fillRect/>
            </a:stretch>
          </a:blipFill>
        </p:spPr>
        <p:txBody>
          <a:bodyPr wrap="square" lIns="0" tIns="0" rIns="0" bIns="0" rtlCol="0"/>
          <a:lstStyle/>
          <a:p>
            <a:endParaRPr/>
          </a:p>
        </p:txBody>
      </p:sp>
      <p:pic>
        <p:nvPicPr>
          <p:cNvPr id="10" name="Picture 3" descr="C:\Users\Rodrigo\Downloads\assinatura_completa_cor_RGB-1-e151603870342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86200" y="2971800"/>
            <a:ext cx="1994530" cy="598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37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defRPr/>
            </a:pPr>
            <a:r>
              <a:rPr lang="pt-BR" sz="4000" dirty="0" err="1" smtClean="0"/>
              <a:t>Brazilian</a:t>
            </a:r>
            <a:r>
              <a:rPr lang="pt-BR" sz="4000" dirty="0" smtClean="0"/>
              <a:t> Civil </a:t>
            </a:r>
            <a:r>
              <a:rPr lang="pt-BR" sz="4000" dirty="0" err="1" smtClean="0"/>
              <a:t>Rights</a:t>
            </a:r>
            <a:r>
              <a:rPr lang="pt-BR" sz="4000" dirty="0" smtClean="0"/>
              <a:t> for </a:t>
            </a:r>
            <a:r>
              <a:rPr lang="pt-BR" sz="4000" dirty="0" err="1" smtClean="0"/>
              <a:t>the</a:t>
            </a:r>
            <a:r>
              <a:rPr lang="pt-BR" sz="4000" dirty="0" smtClean="0"/>
              <a:t> Internet (Marco Civil Law </a:t>
            </a:r>
            <a:r>
              <a:rPr lang="pt-BR" sz="4000" dirty="0" err="1" smtClean="0"/>
              <a:t>of</a:t>
            </a:r>
            <a:r>
              <a:rPr lang="pt-BR" sz="4000" dirty="0" smtClean="0"/>
              <a:t> </a:t>
            </a:r>
            <a:r>
              <a:rPr lang="pt-BR" sz="4000" dirty="0" err="1" smtClean="0"/>
              <a:t>the</a:t>
            </a:r>
            <a:r>
              <a:rPr lang="pt-BR" sz="4000" dirty="0" smtClean="0"/>
              <a:t> Internet – MCI)</a:t>
            </a:r>
            <a:endParaRPr lang="pt-BR" sz="4000" dirty="0"/>
          </a:p>
        </p:txBody>
      </p:sp>
      <p:sp>
        <p:nvSpPr>
          <p:cNvPr id="3" name="Espaço Reservado para Conteúdo 2"/>
          <p:cNvSpPr>
            <a:spLocks noGrp="1"/>
          </p:cNvSpPr>
          <p:nvPr>
            <p:ph idx="1"/>
          </p:nvPr>
        </p:nvSpPr>
        <p:spPr>
          <a:xfrm>
            <a:off x="1403350" y="1341438"/>
            <a:ext cx="7499350" cy="5516562"/>
          </a:xfrm>
        </p:spPr>
        <p:txBody>
          <a:bodyPr>
            <a:normAutofit lnSpcReduction="10000"/>
          </a:bodyPr>
          <a:lstStyle/>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000" b="1" dirty="0" smtClean="0">
              <a:solidFill>
                <a:srgbClr val="000000"/>
              </a:solidFill>
              <a:latin typeface="Garamond" pitchFamily="18" charset="0"/>
            </a:endParaRPr>
          </a:p>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000" b="1" dirty="0" smtClean="0">
              <a:solidFill>
                <a:srgbClr val="000000"/>
              </a:solidFill>
              <a:latin typeface="Garamond" pitchFamily="18" charset="0"/>
            </a:endParaRPr>
          </a:p>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000" b="1" dirty="0" smtClean="0">
              <a:solidFill>
                <a:srgbClr val="000000"/>
              </a:solidFill>
              <a:latin typeface="Garamond" pitchFamily="18" charset="0"/>
            </a:endParaRPr>
          </a:p>
          <a:p>
            <a:pPr marL="341313" indent="-341313" algn="just">
              <a:buClr>
                <a:srgbClr val="CC9900"/>
              </a:buClr>
              <a:buSzPct val="65000"/>
              <a:buFont typeface="Wingdings 2" pitchFamily="18"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000" b="1" dirty="0" smtClean="0">
              <a:solidFill>
                <a:srgbClr val="000000"/>
              </a:solidFill>
              <a:latin typeface="Garamond" pitchFamily="18" charset="0"/>
            </a:endParaRPr>
          </a:p>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400" b="1" dirty="0" smtClean="0">
              <a:solidFill>
                <a:srgbClr val="000000"/>
              </a:solidFill>
              <a:latin typeface="Garamond" pitchFamily="18" charset="0"/>
            </a:endParaRPr>
          </a:p>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pt-BR" sz="1400" b="1" dirty="0" smtClean="0">
                <a:solidFill>
                  <a:srgbClr val="000000"/>
                </a:solidFill>
                <a:latin typeface="Garamond" pitchFamily="18" charset="0"/>
              </a:rPr>
              <a:t>MCI </a:t>
            </a: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400" dirty="0" smtClean="0">
                <a:solidFill>
                  <a:srgbClr val="000000"/>
                </a:solidFill>
                <a:latin typeface="Garamond" pitchFamily="18" charset="0"/>
              </a:rPr>
              <a:t>Principles</a:t>
            </a:r>
            <a:r>
              <a:rPr lang="en-US" sz="1400" dirty="0">
                <a:solidFill>
                  <a:srgbClr val="000000"/>
                </a:solidFill>
                <a:latin typeface="Garamond" pitchFamily="18" charset="0"/>
              </a:rPr>
              <a:t>, guarantees, rights and duties for the use of the </a:t>
            </a:r>
            <a:r>
              <a:rPr lang="en-US" sz="1400" dirty="0" smtClean="0">
                <a:solidFill>
                  <a:srgbClr val="000000"/>
                </a:solidFill>
                <a:latin typeface="Garamond" pitchFamily="18" charset="0"/>
              </a:rPr>
              <a:t>Internet</a:t>
            </a: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400" dirty="0" smtClean="0">
                <a:solidFill>
                  <a:srgbClr val="000000"/>
                </a:solidFill>
                <a:latin typeface="Garamond" pitchFamily="18" charset="0"/>
              </a:rPr>
              <a:t>Duties </a:t>
            </a:r>
            <a:r>
              <a:rPr lang="en-US" sz="1400" dirty="0">
                <a:solidFill>
                  <a:srgbClr val="000000"/>
                </a:solidFill>
                <a:latin typeface="Garamond" pitchFamily="18" charset="0"/>
              </a:rPr>
              <a:t>and liability of internet service </a:t>
            </a:r>
            <a:r>
              <a:rPr lang="en-US" sz="1400" dirty="0" smtClean="0">
                <a:solidFill>
                  <a:srgbClr val="000000"/>
                </a:solidFill>
                <a:latin typeface="Garamond" pitchFamily="18" charset="0"/>
              </a:rPr>
              <a:t>providers</a:t>
            </a: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400" dirty="0">
                <a:solidFill>
                  <a:srgbClr val="000000"/>
                </a:solidFill>
                <a:latin typeface="Garamond" pitchFamily="18" charset="0"/>
              </a:rPr>
              <a:t>Legislative Process and Democratic Public Consultation on the </a:t>
            </a:r>
            <a:r>
              <a:rPr lang="en-US" sz="1400" dirty="0" smtClean="0">
                <a:solidFill>
                  <a:srgbClr val="000000"/>
                </a:solidFill>
                <a:latin typeface="Garamond" pitchFamily="18" charset="0"/>
              </a:rPr>
              <a:t>Internet</a:t>
            </a:r>
          </a:p>
          <a:p>
            <a:pPr marL="342900" lvl="1" indent="0" algn="just">
              <a:lnSpc>
                <a:spcPct val="110000"/>
              </a:lnSpc>
              <a:spcBef>
                <a:spcPts val="450"/>
              </a:spcBef>
              <a:buClr>
                <a:srgbClr val="3B812F"/>
              </a:buClr>
              <a:buSzPct val="6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1400" dirty="0" smtClean="0">
              <a:solidFill>
                <a:srgbClr val="000000"/>
              </a:solidFill>
              <a:latin typeface="Garamond" pitchFamily="18" charset="0"/>
            </a:endParaRPr>
          </a:p>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pt-BR" sz="1400" b="1" dirty="0">
                <a:solidFill>
                  <a:srgbClr val="000000"/>
                </a:solidFill>
                <a:latin typeface="Garamond" pitchFamily="18" charset="0"/>
              </a:rPr>
              <a:t>Basic </a:t>
            </a:r>
            <a:r>
              <a:rPr lang="pt-BR" sz="1400" b="1" dirty="0" err="1">
                <a:solidFill>
                  <a:srgbClr val="000000"/>
                </a:solidFill>
                <a:latin typeface="Garamond" pitchFamily="18" charset="0"/>
              </a:rPr>
              <a:t>Principles</a:t>
            </a:r>
            <a:endParaRPr lang="pt-BR" sz="1400" b="1" dirty="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pt-BR" sz="1400" dirty="0" err="1" smtClean="0">
                <a:latin typeface="Garamond" panose="02020404030301010803" pitchFamily="18" charset="0"/>
              </a:rPr>
              <a:t>Freedom</a:t>
            </a:r>
            <a:r>
              <a:rPr lang="pt-BR" sz="1400" dirty="0" smtClean="0">
                <a:latin typeface="Garamond" panose="02020404030301010803" pitchFamily="18" charset="0"/>
              </a:rPr>
              <a:t> </a:t>
            </a:r>
            <a:r>
              <a:rPr lang="pt-BR" sz="1400" dirty="0" err="1">
                <a:latin typeface="Garamond" panose="02020404030301010803" pitchFamily="18" charset="0"/>
              </a:rPr>
              <a:t>of</a:t>
            </a:r>
            <a:r>
              <a:rPr lang="pt-BR" sz="1400" dirty="0">
                <a:latin typeface="Garamond" panose="02020404030301010803" pitchFamily="18" charset="0"/>
              </a:rPr>
              <a:t> </a:t>
            </a:r>
            <a:r>
              <a:rPr lang="pt-BR" sz="1400" dirty="0" err="1" smtClean="0">
                <a:latin typeface="Garamond" panose="02020404030301010803" pitchFamily="18" charset="0"/>
              </a:rPr>
              <a:t>expression</a:t>
            </a:r>
            <a:endParaRPr lang="pt-BR" sz="1400" dirty="0" smtClean="0">
              <a:latin typeface="Garamond" panose="02020404030301010803" pitchFamily="18" charset="0"/>
            </a:endParaRP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pt-BR" sz="1400" dirty="0" smtClean="0">
                <a:solidFill>
                  <a:srgbClr val="000000"/>
                </a:solidFill>
                <a:latin typeface="Garamond" pitchFamily="18" charset="0"/>
              </a:rPr>
              <a:t>Network </a:t>
            </a:r>
            <a:r>
              <a:rPr lang="pt-BR" sz="1400" dirty="0" err="1" smtClean="0">
                <a:solidFill>
                  <a:srgbClr val="000000"/>
                </a:solidFill>
                <a:latin typeface="Garamond" pitchFamily="18" charset="0"/>
              </a:rPr>
              <a:t>Neutrality</a:t>
            </a:r>
            <a:endParaRPr lang="pt-BR" sz="1400" dirty="0" smtClean="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pt-BR" sz="1400" dirty="0" smtClean="0">
                <a:solidFill>
                  <a:srgbClr val="000000"/>
                </a:solidFill>
                <a:latin typeface="Garamond" pitchFamily="18" charset="0"/>
              </a:rPr>
              <a:t>Access </a:t>
            </a:r>
            <a:r>
              <a:rPr lang="pt-BR" sz="1400" dirty="0" err="1" smtClean="0">
                <a:solidFill>
                  <a:srgbClr val="000000"/>
                </a:solidFill>
                <a:latin typeface="Garamond" pitchFamily="18" charset="0"/>
              </a:rPr>
              <a:t>to</a:t>
            </a:r>
            <a:r>
              <a:rPr lang="pt-BR" sz="1400" dirty="0" smtClean="0">
                <a:solidFill>
                  <a:srgbClr val="000000"/>
                </a:solidFill>
                <a:latin typeface="Garamond" pitchFamily="18" charset="0"/>
              </a:rPr>
              <a:t> </a:t>
            </a:r>
            <a:r>
              <a:rPr lang="pt-BR" sz="1400" dirty="0" err="1" smtClean="0">
                <a:solidFill>
                  <a:srgbClr val="000000"/>
                </a:solidFill>
                <a:latin typeface="Garamond" pitchFamily="18" charset="0"/>
              </a:rPr>
              <a:t>information</a:t>
            </a:r>
            <a:endParaRPr lang="pt-BR" sz="1400" dirty="0" smtClean="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pt-BR" sz="1400" dirty="0" err="1" smtClean="0">
                <a:latin typeface="Garamond" panose="02020404030301010803" pitchFamily="18" charset="0"/>
              </a:rPr>
              <a:t>Protection</a:t>
            </a:r>
            <a:r>
              <a:rPr lang="pt-BR" sz="1400" dirty="0" smtClean="0">
                <a:latin typeface="Garamond" panose="02020404030301010803" pitchFamily="18" charset="0"/>
              </a:rPr>
              <a:t> </a:t>
            </a:r>
            <a:r>
              <a:rPr lang="pt-BR" sz="1400" dirty="0" err="1">
                <a:latin typeface="Garamond" panose="02020404030301010803" pitchFamily="18" charset="0"/>
              </a:rPr>
              <a:t>of</a:t>
            </a:r>
            <a:r>
              <a:rPr lang="pt-BR" sz="1400" dirty="0">
                <a:latin typeface="Garamond" panose="02020404030301010803" pitchFamily="18" charset="0"/>
              </a:rPr>
              <a:t> </a:t>
            </a:r>
            <a:r>
              <a:rPr lang="pt-BR" sz="1400" dirty="0" err="1" smtClean="0">
                <a:latin typeface="Garamond" panose="02020404030301010803" pitchFamily="18" charset="0"/>
              </a:rPr>
              <a:t>privacy</a:t>
            </a:r>
            <a:r>
              <a:rPr lang="pt-BR" sz="1400" dirty="0" smtClean="0">
                <a:latin typeface="Garamond" panose="02020404030301010803" pitchFamily="18" charset="0"/>
              </a:rPr>
              <a:t> </a:t>
            </a:r>
            <a:r>
              <a:rPr lang="pt-BR" sz="1400" dirty="0" err="1" smtClean="0">
                <a:latin typeface="Garamond" panose="02020404030301010803" pitchFamily="18" charset="0"/>
              </a:rPr>
              <a:t>and</a:t>
            </a:r>
            <a:r>
              <a:rPr lang="pt-BR" sz="1400" dirty="0" smtClean="0">
                <a:latin typeface="Garamond" panose="02020404030301010803" pitchFamily="18" charset="0"/>
              </a:rPr>
              <a:t> </a:t>
            </a:r>
            <a:r>
              <a:rPr lang="pt-BR" sz="1400" dirty="0" err="1" smtClean="0">
                <a:latin typeface="Garamond" panose="02020404030301010803" pitchFamily="18" charset="0"/>
              </a:rPr>
              <a:t>personal</a:t>
            </a:r>
            <a:r>
              <a:rPr lang="pt-BR" sz="1400" dirty="0" smtClean="0">
                <a:latin typeface="Garamond" panose="02020404030301010803" pitchFamily="18" charset="0"/>
              </a:rPr>
              <a:t> data</a:t>
            </a: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pt-BR" sz="1400" dirty="0" err="1" smtClean="0">
                <a:latin typeface="Garamond" panose="02020404030301010803" pitchFamily="18" charset="0"/>
              </a:rPr>
              <a:t>Openness</a:t>
            </a:r>
            <a:r>
              <a:rPr lang="pt-BR" sz="1400" dirty="0" smtClean="0">
                <a:latin typeface="Garamond" panose="02020404030301010803" pitchFamily="18" charset="0"/>
              </a:rPr>
              <a:t> , </a:t>
            </a:r>
            <a:r>
              <a:rPr lang="pt-BR" sz="1400" dirty="0" err="1" smtClean="0">
                <a:latin typeface="Garamond" panose="02020404030301010803" pitchFamily="18" charset="0"/>
              </a:rPr>
              <a:t>cooperation</a:t>
            </a:r>
            <a:r>
              <a:rPr lang="pt-BR" sz="1400" dirty="0" smtClean="0">
                <a:latin typeface="Garamond" panose="02020404030301010803" pitchFamily="18" charset="0"/>
              </a:rPr>
              <a:t> </a:t>
            </a:r>
            <a:r>
              <a:rPr lang="pt-BR" sz="1400" dirty="0" err="1" smtClean="0">
                <a:latin typeface="Garamond" panose="02020404030301010803" pitchFamily="18" charset="0"/>
              </a:rPr>
              <a:t>and</a:t>
            </a:r>
            <a:r>
              <a:rPr lang="pt-BR" sz="1400" dirty="0" smtClean="0">
                <a:latin typeface="Garamond" panose="02020404030301010803" pitchFamily="18" charset="0"/>
              </a:rPr>
              <a:t> </a:t>
            </a:r>
            <a:r>
              <a:rPr lang="en-US" sz="1400" dirty="0">
                <a:latin typeface="Garamond" panose="02020404030301010803" pitchFamily="18" charset="0"/>
              </a:rPr>
              <a:t>the participative nature of the network</a:t>
            </a:r>
            <a:endParaRPr lang="pt-BR" sz="1400" dirty="0" smtClean="0">
              <a:latin typeface="Garamond" panose="02020404030301010803" pitchFamily="18" charset="0"/>
            </a:endParaRP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400" dirty="0" smtClean="0">
                <a:latin typeface="Garamond" panose="02020404030301010803" pitchFamily="18" charset="0"/>
              </a:rPr>
              <a:t>The </a:t>
            </a:r>
            <a:r>
              <a:rPr lang="en-US" sz="1400" dirty="0">
                <a:latin typeface="Garamond" panose="02020404030301010803" pitchFamily="18" charset="0"/>
              </a:rPr>
              <a:t>liability of the agents according their </a:t>
            </a:r>
            <a:r>
              <a:rPr lang="en-US" sz="1400" dirty="0" smtClean="0">
                <a:latin typeface="Garamond" panose="02020404030301010803" pitchFamily="18" charset="0"/>
              </a:rPr>
              <a:t>activities</a:t>
            </a: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400" dirty="0" smtClean="0">
                <a:latin typeface="Garamond" panose="02020404030301010803" pitchFamily="18" charset="0"/>
              </a:rPr>
              <a:t>Freedom </a:t>
            </a:r>
            <a:r>
              <a:rPr lang="en-US" sz="1400" dirty="0">
                <a:latin typeface="Garamond" panose="02020404030301010803" pitchFamily="18" charset="0"/>
              </a:rPr>
              <a:t>of business models promoted on the internet</a:t>
            </a:r>
            <a:endParaRPr lang="pt-BR" sz="1400" dirty="0" smtClean="0">
              <a:latin typeface="Garamond" panose="02020404030301010803" pitchFamily="18" charset="0"/>
            </a:endParaRP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400" dirty="0" smtClean="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400" dirty="0">
              <a:solidFill>
                <a:srgbClr val="000000"/>
              </a:solidFill>
              <a:latin typeface="Garamond" pitchFamily="18" charset="0"/>
            </a:endParaRPr>
          </a:p>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400" b="1" dirty="0" smtClean="0">
              <a:solidFill>
                <a:srgbClr val="000000"/>
              </a:solidFill>
              <a:latin typeface="Garamond" pitchFamily="18" charset="0"/>
            </a:endParaRPr>
          </a:p>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400" b="1" dirty="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400" dirty="0" smtClean="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400" dirty="0" smtClean="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000" dirty="0" smtClean="0">
              <a:solidFill>
                <a:srgbClr val="000000"/>
              </a:solidFill>
              <a:latin typeface="Garamond" pitchFamily="18" charset="0"/>
            </a:endParaRPr>
          </a:p>
          <a:p>
            <a:pPr marL="341313" indent="-341313" algn="just">
              <a:buClr>
                <a:srgbClr val="CC9900"/>
              </a:buClr>
              <a:buSzPct val="65000"/>
              <a:buFont typeface="Wingdings 2" pitchFamily="18"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000" b="1" dirty="0" smtClean="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000" dirty="0" smtClean="0">
              <a:solidFill>
                <a:srgbClr val="000000"/>
              </a:solidFill>
              <a:latin typeface="Garamond" pitchFamily="18" charset="0"/>
            </a:endParaRPr>
          </a:p>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000" b="1" dirty="0" smtClean="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800" dirty="0" smtClean="0">
              <a:solidFill>
                <a:srgbClr val="000000"/>
              </a:solidFill>
              <a:latin typeface="Garamond" pitchFamily="18" charset="0"/>
            </a:endParaRPr>
          </a:p>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000" b="1" dirty="0" smtClean="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800" dirty="0" smtClean="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Verdan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800" dirty="0" smtClean="0">
              <a:solidFill>
                <a:srgbClr val="000000"/>
              </a:solidFill>
              <a:latin typeface="Garamond" pitchFamily="18" charset="0"/>
            </a:endParaRPr>
          </a:p>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000" b="1" dirty="0" smtClean="0">
              <a:solidFill>
                <a:srgbClr val="000000"/>
              </a:solidFill>
              <a:latin typeface="Garamond" pitchFamily="18" charset="0"/>
            </a:endParaRPr>
          </a:p>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000" b="1" dirty="0" smtClean="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Verdan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800" dirty="0" smtClean="0">
              <a:solidFill>
                <a:srgbClr val="000000"/>
              </a:solidFill>
              <a:latin typeface="Garamond" pitchFamily="18" charset="0"/>
            </a:endParaRPr>
          </a:p>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000" b="1" dirty="0" smtClean="0">
              <a:solidFill>
                <a:srgbClr val="000000"/>
              </a:solidFill>
              <a:latin typeface="Garamond" pitchFamily="18" charset="0"/>
            </a:endParaRPr>
          </a:p>
          <a:p>
            <a:pPr>
              <a:buFont typeface="Wingdings 2" pitchFamily="18" charset="2"/>
              <a:buNone/>
              <a:defRPr/>
            </a:pPr>
            <a:endParaRPr lang="pt-BR" dirty="0"/>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1340767"/>
            <a:ext cx="2054816" cy="1505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165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4888" y="260648"/>
            <a:ext cx="8229600" cy="1143000"/>
          </a:xfrm>
        </p:spPr>
        <p:txBody>
          <a:bodyPr>
            <a:normAutofit/>
          </a:bodyPr>
          <a:lstStyle/>
          <a:p>
            <a:pPr>
              <a:defRPr/>
            </a:pPr>
            <a:r>
              <a:rPr lang="en-US" sz="4000" dirty="0"/>
              <a:t>Liability of Internet </a:t>
            </a:r>
            <a:r>
              <a:rPr lang="en-US" sz="4000" dirty="0" smtClean="0"/>
              <a:t>Service Providers</a:t>
            </a:r>
            <a:endParaRPr lang="pt-BR" sz="4000" dirty="0"/>
          </a:p>
        </p:txBody>
      </p:sp>
      <p:sp>
        <p:nvSpPr>
          <p:cNvPr id="3" name="Espaço Reservado para Conteúdo 2"/>
          <p:cNvSpPr>
            <a:spLocks noGrp="1"/>
          </p:cNvSpPr>
          <p:nvPr>
            <p:ph idx="1"/>
          </p:nvPr>
        </p:nvSpPr>
        <p:spPr>
          <a:xfrm>
            <a:off x="899592" y="1124744"/>
            <a:ext cx="7499350" cy="5516562"/>
          </a:xfrm>
        </p:spPr>
        <p:txBody>
          <a:bodyPr>
            <a:normAutofit/>
          </a:bodyPr>
          <a:lstStyle/>
          <a:p>
            <a:pPr marL="0" indent="0" algn="just">
              <a:buClr>
                <a:srgbClr val="CC9900"/>
              </a:buClr>
              <a:buSzPct val="65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400" b="1" dirty="0" smtClean="0">
              <a:solidFill>
                <a:srgbClr val="000000"/>
              </a:solidFill>
              <a:latin typeface="Garamond" pitchFamily="18" charset="0"/>
            </a:endParaRPr>
          </a:p>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600" b="1" dirty="0">
                <a:solidFill>
                  <a:srgbClr val="000000"/>
                </a:solidFill>
                <a:latin typeface="Garamond" pitchFamily="18" charset="0"/>
              </a:rPr>
              <a:t>Classification of </a:t>
            </a:r>
            <a:r>
              <a:rPr lang="en-US" sz="1600" b="1" dirty="0" smtClean="0">
                <a:solidFill>
                  <a:srgbClr val="000000"/>
                </a:solidFill>
                <a:latin typeface="Garamond" pitchFamily="18" charset="0"/>
              </a:rPr>
              <a:t>Internet </a:t>
            </a:r>
            <a:r>
              <a:rPr lang="en-US" sz="1600" b="1" dirty="0">
                <a:solidFill>
                  <a:srgbClr val="000000"/>
                </a:solidFill>
                <a:latin typeface="Garamond" pitchFamily="18" charset="0"/>
              </a:rPr>
              <a:t>P</a:t>
            </a:r>
            <a:r>
              <a:rPr lang="en-US" sz="1600" b="1" dirty="0" smtClean="0">
                <a:solidFill>
                  <a:srgbClr val="000000"/>
                </a:solidFill>
                <a:latin typeface="Garamond" pitchFamily="18" charset="0"/>
              </a:rPr>
              <a:t>roviders </a:t>
            </a:r>
            <a:r>
              <a:rPr lang="en-US" sz="1600" b="1" dirty="0">
                <a:solidFill>
                  <a:srgbClr val="000000"/>
                </a:solidFill>
                <a:latin typeface="Garamond" pitchFamily="18" charset="0"/>
              </a:rPr>
              <a:t>according to Brazilian doctrine and jurisprudence (Superior Court of </a:t>
            </a:r>
            <a:r>
              <a:rPr lang="en-US" sz="1600" b="1" dirty="0" smtClean="0">
                <a:solidFill>
                  <a:srgbClr val="000000"/>
                </a:solidFill>
                <a:latin typeface="Garamond" pitchFamily="18" charset="0"/>
              </a:rPr>
              <a:t>Justice)</a:t>
            </a:r>
            <a:r>
              <a:rPr lang="pt-BR" sz="1600" b="1" dirty="0" smtClean="0">
                <a:solidFill>
                  <a:srgbClr val="000000"/>
                </a:solidFill>
                <a:latin typeface="Garamond" pitchFamily="18" charset="0"/>
              </a:rPr>
              <a:t> </a:t>
            </a: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600" dirty="0" smtClean="0">
                <a:solidFill>
                  <a:srgbClr val="000000"/>
                </a:solidFill>
                <a:latin typeface="Garamond" pitchFamily="18" charset="0"/>
              </a:rPr>
              <a:t>Backbones</a:t>
            </a: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600" dirty="0" smtClean="0">
                <a:solidFill>
                  <a:srgbClr val="000000"/>
                </a:solidFill>
                <a:latin typeface="Garamond" pitchFamily="18" charset="0"/>
              </a:rPr>
              <a:t>Internet </a:t>
            </a:r>
            <a:r>
              <a:rPr lang="en-US" sz="1600" dirty="0">
                <a:solidFill>
                  <a:srgbClr val="000000"/>
                </a:solidFill>
                <a:latin typeface="Garamond" pitchFamily="18" charset="0"/>
              </a:rPr>
              <a:t>access </a:t>
            </a:r>
            <a:r>
              <a:rPr lang="en-US" sz="1600" dirty="0" smtClean="0">
                <a:solidFill>
                  <a:srgbClr val="000000"/>
                </a:solidFill>
                <a:latin typeface="Garamond" pitchFamily="18" charset="0"/>
              </a:rPr>
              <a:t>providers</a:t>
            </a: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pt-BR" sz="1600" dirty="0" err="1" smtClean="0">
                <a:latin typeface="Garamond" pitchFamily="18" charset="0"/>
              </a:rPr>
              <a:t>Hosting</a:t>
            </a:r>
            <a:r>
              <a:rPr lang="pt-BR" sz="1600" dirty="0" smtClean="0">
                <a:latin typeface="Garamond" pitchFamily="18" charset="0"/>
              </a:rPr>
              <a:t> </a:t>
            </a:r>
            <a:r>
              <a:rPr lang="pt-BR" sz="1600" dirty="0" err="1" smtClean="0">
                <a:latin typeface="Garamond" pitchFamily="18" charset="0"/>
              </a:rPr>
              <a:t>providers</a:t>
            </a:r>
            <a:endParaRPr lang="pt-BR" sz="1600" dirty="0" smtClean="0">
              <a:latin typeface="Garamond" pitchFamily="18" charset="0"/>
            </a:endParaRP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600" dirty="0" smtClean="0">
                <a:solidFill>
                  <a:srgbClr val="000000"/>
                </a:solidFill>
                <a:latin typeface="Garamond" pitchFamily="18" charset="0"/>
              </a:rPr>
              <a:t>Information providers</a:t>
            </a: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600" dirty="0" smtClean="0">
                <a:solidFill>
                  <a:srgbClr val="000000"/>
                </a:solidFill>
                <a:latin typeface="Garamond" pitchFamily="18" charset="0"/>
              </a:rPr>
              <a:t>Content providers</a:t>
            </a: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600" dirty="0" smtClean="0">
                <a:solidFill>
                  <a:srgbClr val="000000"/>
                </a:solidFill>
                <a:latin typeface="Garamond" pitchFamily="18" charset="0"/>
              </a:rPr>
              <a:t>Internet </a:t>
            </a:r>
            <a:r>
              <a:rPr lang="en-US" sz="1600" dirty="0">
                <a:solidFill>
                  <a:srgbClr val="000000"/>
                </a:solidFill>
                <a:latin typeface="Garamond" pitchFamily="18" charset="0"/>
              </a:rPr>
              <a:t>search providers</a:t>
            </a:r>
            <a:endParaRPr lang="en-US" sz="1600" dirty="0" smtClean="0">
              <a:solidFill>
                <a:srgbClr val="000000"/>
              </a:solidFill>
              <a:latin typeface="Garamond" pitchFamily="18" charset="0"/>
            </a:endParaRPr>
          </a:p>
          <a:p>
            <a:pPr marL="342900" lvl="1" indent="0" algn="just">
              <a:lnSpc>
                <a:spcPct val="110000"/>
              </a:lnSpc>
              <a:spcBef>
                <a:spcPts val="450"/>
              </a:spcBef>
              <a:buClr>
                <a:srgbClr val="3B812F"/>
              </a:buClr>
              <a:buSzPct val="6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600" dirty="0">
                <a:solidFill>
                  <a:srgbClr val="000000"/>
                </a:solidFill>
                <a:latin typeface="Garamond" pitchFamily="18" charset="0"/>
              </a:rPr>
              <a:t>* Internet service providers can offer services of different natures. However, the conceptual difference remains and is indispensable to the correct imputation of the </a:t>
            </a:r>
            <a:r>
              <a:rPr lang="en-US" sz="1600" dirty="0" smtClean="0">
                <a:solidFill>
                  <a:srgbClr val="000000"/>
                </a:solidFill>
                <a:latin typeface="Garamond" pitchFamily="18" charset="0"/>
              </a:rPr>
              <a:t>liability </a:t>
            </a:r>
            <a:r>
              <a:rPr lang="en-US" sz="1600" dirty="0">
                <a:solidFill>
                  <a:srgbClr val="000000"/>
                </a:solidFill>
                <a:latin typeface="Garamond" pitchFamily="18" charset="0"/>
              </a:rPr>
              <a:t>inherent to each service </a:t>
            </a:r>
            <a:r>
              <a:rPr lang="en-US" sz="1600" dirty="0" smtClean="0">
                <a:solidFill>
                  <a:srgbClr val="000000"/>
                </a:solidFill>
                <a:latin typeface="Garamond" pitchFamily="18" charset="0"/>
              </a:rPr>
              <a:t>provided.</a:t>
            </a:r>
          </a:p>
          <a:p>
            <a:pPr marL="342900" lvl="1" indent="0" algn="just">
              <a:lnSpc>
                <a:spcPct val="110000"/>
              </a:lnSpc>
              <a:spcBef>
                <a:spcPts val="450"/>
              </a:spcBef>
              <a:buClr>
                <a:srgbClr val="3B812F"/>
              </a:buClr>
              <a:buSzPct val="6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1600" dirty="0" smtClean="0">
              <a:solidFill>
                <a:srgbClr val="000000"/>
              </a:solidFill>
              <a:latin typeface="Garamond" pitchFamily="18" charset="0"/>
            </a:endParaRPr>
          </a:p>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600" b="1" dirty="0">
                <a:solidFill>
                  <a:srgbClr val="000000"/>
                </a:solidFill>
                <a:latin typeface="Garamond" pitchFamily="18" charset="0"/>
              </a:rPr>
              <a:t>Classification of </a:t>
            </a:r>
            <a:r>
              <a:rPr lang="en-US" sz="1600" b="1" dirty="0" smtClean="0">
                <a:solidFill>
                  <a:srgbClr val="000000"/>
                </a:solidFill>
                <a:latin typeface="Garamond" pitchFamily="18" charset="0"/>
              </a:rPr>
              <a:t>Internet Providers </a:t>
            </a:r>
            <a:r>
              <a:rPr lang="en-US" sz="1600" b="1" dirty="0">
                <a:solidFill>
                  <a:srgbClr val="000000"/>
                </a:solidFill>
                <a:latin typeface="Garamond" pitchFamily="18" charset="0"/>
              </a:rPr>
              <a:t>according to the </a:t>
            </a:r>
            <a:r>
              <a:rPr lang="en-US" sz="1600" b="1" dirty="0" smtClean="0">
                <a:solidFill>
                  <a:srgbClr val="000000"/>
                </a:solidFill>
                <a:latin typeface="Garamond" pitchFamily="18" charset="0"/>
              </a:rPr>
              <a:t>MCI</a:t>
            </a: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pt-BR" sz="1600" dirty="0" smtClean="0">
                <a:latin typeface="Garamond" panose="02020404030301010803" pitchFamily="18" charset="0"/>
              </a:rPr>
              <a:t>Internet </a:t>
            </a:r>
            <a:r>
              <a:rPr lang="pt-BR" sz="1600" dirty="0">
                <a:latin typeface="Garamond" panose="02020404030301010803" pitchFamily="18" charset="0"/>
              </a:rPr>
              <a:t>connection </a:t>
            </a:r>
            <a:r>
              <a:rPr lang="pt-BR" sz="1600" dirty="0" err="1">
                <a:latin typeface="Garamond" panose="02020404030301010803" pitchFamily="18" charset="0"/>
              </a:rPr>
              <a:t>providers</a:t>
            </a:r>
            <a:r>
              <a:rPr lang="pt-BR" sz="1600" dirty="0">
                <a:latin typeface="Garamond" panose="02020404030301010803" pitchFamily="18" charset="0"/>
              </a:rPr>
              <a:t> </a:t>
            </a:r>
            <a:endParaRPr lang="pt-BR" sz="1600" dirty="0" smtClean="0">
              <a:latin typeface="Garamond" panose="02020404030301010803" pitchFamily="18" charset="0"/>
            </a:endParaRP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pt-BR" sz="1600" dirty="0" smtClean="0">
                <a:latin typeface="Garamond" panose="02020404030301010803" pitchFamily="18" charset="0"/>
              </a:rPr>
              <a:t>Internet </a:t>
            </a:r>
            <a:r>
              <a:rPr lang="pt-BR" sz="1600" dirty="0" err="1">
                <a:latin typeface="Garamond" panose="02020404030301010803" pitchFamily="18" charset="0"/>
              </a:rPr>
              <a:t>applications</a:t>
            </a:r>
            <a:r>
              <a:rPr lang="pt-BR" sz="1600" dirty="0">
                <a:latin typeface="Garamond" panose="02020404030301010803" pitchFamily="18" charset="0"/>
              </a:rPr>
              <a:t> </a:t>
            </a:r>
            <a:r>
              <a:rPr lang="pt-BR" sz="1600" dirty="0" err="1">
                <a:latin typeface="Garamond" panose="02020404030301010803" pitchFamily="18" charset="0"/>
              </a:rPr>
              <a:t>providers</a:t>
            </a:r>
            <a:endParaRPr lang="pt-BR" sz="1600" dirty="0" smtClean="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400" dirty="0">
              <a:solidFill>
                <a:srgbClr val="000000"/>
              </a:solidFill>
              <a:latin typeface="Garamond" pitchFamily="18" charset="0"/>
            </a:endParaRPr>
          </a:p>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400" b="1" dirty="0" smtClean="0">
              <a:solidFill>
                <a:srgbClr val="000000"/>
              </a:solidFill>
              <a:latin typeface="Garamond" pitchFamily="18" charset="0"/>
            </a:endParaRPr>
          </a:p>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400" b="1" dirty="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400" dirty="0" smtClean="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400" dirty="0" smtClean="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000" dirty="0" smtClean="0">
              <a:solidFill>
                <a:srgbClr val="000000"/>
              </a:solidFill>
              <a:latin typeface="Garamond" pitchFamily="18" charset="0"/>
            </a:endParaRPr>
          </a:p>
          <a:p>
            <a:pPr marL="341313" indent="-341313" algn="just">
              <a:buClr>
                <a:srgbClr val="CC9900"/>
              </a:buClr>
              <a:buSzPct val="65000"/>
              <a:buFont typeface="Wingdings 2" pitchFamily="18"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000" b="1" dirty="0" smtClean="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000" dirty="0" smtClean="0">
              <a:solidFill>
                <a:srgbClr val="000000"/>
              </a:solidFill>
              <a:latin typeface="Garamond" pitchFamily="18" charset="0"/>
            </a:endParaRPr>
          </a:p>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000" b="1" dirty="0" smtClean="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800" dirty="0" smtClean="0">
              <a:solidFill>
                <a:srgbClr val="000000"/>
              </a:solidFill>
              <a:latin typeface="Garamond" pitchFamily="18" charset="0"/>
            </a:endParaRPr>
          </a:p>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000" b="1" dirty="0" smtClean="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800" dirty="0" smtClean="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Verdan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800" dirty="0" smtClean="0">
              <a:solidFill>
                <a:srgbClr val="000000"/>
              </a:solidFill>
              <a:latin typeface="Garamond" pitchFamily="18" charset="0"/>
            </a:endParaRPr>
          </a:p>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000" b="1" dirty="0" smtClean="0">
              <a:solidFill>
                <a:srgbClr val="000000"/>
              </a:solidFill>
              <a:latin typeface="Garamond" pitchFamily="18" charset="0"/>
            </a:endParaRPr>
          </a:p>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000" b="1" dirty="0" smtClean="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Verdan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800" dirty="0" smtClean="0">
              <a:solidFill>
                <a:srgbClr val="000000"/>
              </a:solidFill>
              <a:latin typeface="Garamond" pitchFamily="18" charset="0"/>
            </a:endParaRPr>
          </a:p>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000" b="1" dirty="0" smtClean="0">
              <a:solidFill>
                <a:srgbClr val="000000"/>
              </a:solidFill>
              <a:latin typeface="Garamond" pitchFamily="18" charset="0"/>
            </a:endParaRPr>
          </a:p>
          <a:p>
            <a:pPr>
              <a:buFont typeface="Wingdings 2" pitchFamily="18" charset="2"/>
              <a:buNone/>
              <a:defRPr/>
            </a:pPr>
            <a:endParaRPr lang="pt-BR" dirty="0"/>
          </a:p>
        </p:txBody>
      </p:sp>
      <p:pic>
        <p:nvPicPr>
          <p:cNvPr id="2050" name="Picture 2" descr="Resultado de imagem para provedores de inter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509119"/>
            <a:ext cx="2160240" cy="1704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774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10000"/>
          </a:bodyPr>
          <a:lstStyle/>
          <a:p>
            <a:pPr algn="just"/>
            <a:r>
              <a:rPr lang="en-US" dirty="0"/>
              <a:t>Art. 5º For the purposes of this Law, the following concepts apply:</a:t>
            </a:r>
            <a:endParaRPr lang="pt-BR" dirty="0"/>
          </a:p>
          <a:p>
            <a:pPr marL="0" indent="0" algn="just">
              <a:buNone/>
            </a:pPr>
            <a:r>
              <a:rPr lang="en-US" dirty="0"/>
              <a:t>V – </a:t>
            </a:r>
            <a:r>
              <a:rPr lang="en-US" u="sng" dirty="0"/>
              <a:t>internet connection</a:t>
            </a:r>
            <a:r>
              <a:rPr lang="en-US" dirty="0"/>
              <a:t>: the enabling of a terminal for sending and receiving data packets over the Internet, by assigning or by authenticating an IP address;</a:t>
            </a:r>
            <a:endParaRPr lang="pt-BR" dirty="0"/>
          </a:p>
          <a:p>
            <a:pPr marL="0" indent="0" algn="just">
              <a:buNone/>
            </a:pPr>
            <a:r>
              <a:rPr lang="en-US" dirty="0"/>
              <a:t>[…]</a:t>
            </a:r>
            <a:endParaRPr lang="pt-BR" dirty="0"/>
          </a:p>
          <a:p>
            <a:pPr marL="0" indent="0" algn="just">
              <a:buNone/>
            </a:pPr>
            <a:r>
              <a:rPr lang="en-US" dirty="0"/>
              <a:t>VII – </a:t>
            </a:r>
            <a:r>
              <a:rPr lang="en-US" u="sng" dirty="0"/>
              <a:t>internet applications</a:t>
            </a:r>
            <a:r>
              <a:rPr lang="en-US" dirty="0"/>
              <a:t>: a set of functionalities that can be accessed through a terminal connected to the Internet;</a:t>
            </a:r>
            <a:endParaRPr lang="pt-BR" dirty="0"/>
          </a:p>
        </p:txBody>
      </p:sp>
    </p:spTree>
    <p:extLst>
      <p:ext uri="{BB962C8B-B14F-4D97-AF65-F5344CB8AC3E}">
        <p14:creationId xmlns:p14="http://schemas.microsoft.com/office/powerpoint/2010/main" val="3928096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4888" y="260648"/>
            <a:ext cx="8229600" cy="1143000"/>
          </a:xfrm>
        </p:spPr>
        <p:txBody>
          <a:bodyPr>
            <a:normAutofit/>
          </a:bodyPr>
          <a:lstStyle/>
          <a:p>
            <a:pPr>
              <a:defRPr/>
            </a:pPr>
            <a:r>
              <a:rPr lang="en-US" sz="4000" dirty="0"/>
              <a:t>Liability of Internet </a:t>
            </a:r>
            <a:r>
              <a:rPr lang="en-US" sz="4000" dirty="0" smtClean="0"/>
              <a:t>Service Providers</a:t>
            </a:r>
            <a:endParaRPr lang="pt-BR" sz="4000" dirty="0"/>
          </a:p>
        </p:txBody>
      </p:sp>
      <p:sp>
        <p:nvSpPr>
          <p:cNvPr id="3" name="Espaço Reservado para Conteúdo 2"/>
          <p:cNvSpPr>
            <a:spLocks noGrp="1"/>
          </p:cNvSpPr>
          <p:nvPr>
            <p:ph idx="1"/>
          </p:nvPr>
        </p:nvSpPr>
        <p:spPr>
          <a:xfrm>
            <a:off x="899592" y="1124744"/>
            <a:ext cx="7499350" cy="5516562"/>
          </a:xfrm>
        </p:spPr>
        <p:txBody>
          <a:bodyPr>
            <a:normAutofit/>
          </a:bodyPr>
          <a:lstStyle/>
          <a:p>
            <a:pPr marL="0" indent="0" algn="just">
              <a:buClr>
                <a:srgbClr val="CC9900"/>
              </a:buClr>
              <a:buSzPct val="65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800" b="1" dirty="0" smtClean="0">
              <a:solidFill>
                <a:srgbClr val="000000"/>
              </a:solidFill>
              <a:latin typeface="Garamond" pitchFamily="18" charset="0"/>
            </a:endParaRPr>
          </a:p>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b="1" dirty="0" smtClean="0">
                <a:solidFill>
                  <a:srgbClr val="000000"/>
                </a:solidFill>
                <a:latin typeface="Garamond" pitchFamily="18" charset="0"/>
              </a:rPr>
              <a:t>Liability of internet </a:t>
            </a:r>
            <a:r>
              <a:rPr lang="en-US" sz="2800" b="1" dirty="0">
                <a:solidFill>
                  <a:srgbClr val="000000"/>
                </a:solidFill>
                <a:latin typeface="Garamond" pitchFamily="18" charset="0"/>
              </a:rPr>
              <a:t>providers for their own </a:t>
            </a:r>
            <a:r>
              <a:rPr lang="en-US" sz="2800" b="1" dirty="0" smtClean="0">
                <a:solidFill>
                  <a:srgbClr val="000000"/>
                </a:solidFill>
                <a:latin typeface="Garamond" pitchFamily="18" charset="0"/>
              </a:rPr>
              <a:t>actions</a:t>
            </a:r>
          </a:p>
          <a:p>
            <a:pPr marL="0" indent="0" algn="just">
              <a:buClr>
                <a:srgbClr val="CC9900"/>
              </a:buClr>
              <a:buSzPct val="65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800" dirty="0" smtClean="0">
              <a:solidFill>
                <a:srgbClr val="000000"/>
              </a:solidFill>
              <a:latin typeface="Garamond" pitchFamily="18" charset="0"/>
            </a:endParaRPr>
          </a:p>
          <a:p>
            <a:pPr marL="341313" indent="-341313">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b="1" dirty="0" smtClean="0">
                <a:solidFill>
                  <a:srgbClr val="000000"/>
                </a:solidFill>
                <a:latin typeface="Garamond" pitchFamily="18" charset="0"/>
              </a:rPr>
              <a:t>Liability for any</a:t>
            </a:r>
            <a:r>
              <a:rPr lang="en-US" sz="2800" b="1" dirty="0">
                <a:solidFill>
                  <a:srgbClr val="000000"/>
                </a:solidFill>
                <a:latin typeface="Garamond" pitchFamily="18" charset="0"/>
              </a:rPr>
              <a:t>	</a:t>
            </a:r>
            <a:r>
              <a:rPr lang="en-US" sz="2800" b="1" dirty="0" smtClean="0">
                <a:solidFill>
                  <a:srgbClr val="000000"/>
                </a:solidFill>
                <a:latin typeface="Garamond" pitchFamily="18" charset="0"/>
              </a:rPr>
              <a:t>damages arising from content generated by third parties</a:t>
            </a:r>
          </a:p>
          <a:p>
            <a:pPr marL="342900" lvl="1" indent="0" algn="just">
              <a:lnSpc>
                <a:spcPct val="110000"/>
              </a:lnSpc>
              <a:spcBef>
                <a:spcPts val="450"/>
              </a:spcBef>
              <a:buClr>
                <a:srgbClr val="3B812F"/>
              </a:buClr>
              <a:buSzPct val="6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400" dirty="0" smtClean="0">
              <a:solidFill>
                <a:srgbClr val="000000"/>
              </a:solidFill>
              <a:latin typeface="Garamond" pitchFamily="18" charset="0"/>
            </a:endParaRPr>
          </a:p>
          <a:p>
            <a:pPr marL="342900" lvl="1" indent="0" algn="just">
              <a:lnSpc>
                <a:spcPct val="110000"/>
              </a:lnSpc>
              <a:spcBef>
                <a:spcPts val="450"/>
              </a:spcBef>
              <a:buClr>
                <a:srgbClr val="3B812F"/>
              </a:buClr>
              <a:buSzPct val="6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pt-BR" sz="2400" dirty="0" smtClean="0">
                <a:solidFill>
                  <a:srgbClr val="000000"/>
                </a:solidFill>
                <a:latin typeface="Garamond" pitchFamily="18" charset="0"/>
              </a:rPr>
              <a:t>* </a:t>
            </a:r>
            <a:r>
              <a:rPr lang="en-US" sz="2400" dirty="0">
                <a:latin typeface="Garamond" panose="02020404030301010803" pitchFamily="18" charset="0"/>
              </a:rPr>
              <a:t>The provider of connection to internet shall not be liable for civil damages resulting from content generated by third parties.</a:t>
            </a:r>
            <a:endParaRPr lang="pt-BR" sz="2400" dirty="0">
              <a:solidFill>
                <a:srgbClr val="000000"/>
              </a:solidFill>
              <a:latin typeface="Garamond" pitchFamily="18" charset="0"/>
            </a:endParaRPr>
          </a:p>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400" b="1" dirty="0" smtClean="0">
              <a:solidFill>
                <a:srgbClr val="000000"/>
              </a:solidFill>
              <a:latin typeface="Garamond" pitchFamily="18" charset="0"/>
            </a:endParaRPr>
          </a:p>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400" b="1" dirty="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400" dirty="0" smtClean="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400" dirty="0" smtClean="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000" dirty="0" smtClean="0">
              <a:solidFill>
                <a:srgbClr val="000000"/>
              </a:solidFill>
              <a:latin typeface="Garamond" pitchFamily="18" charset="0"/>
            </a:endParaRPr>
          </a:p>
          <a:p>
            <a:pPr marL="341313" indent="-341313" algn="just">
              <a:buClr>
                <a:srgbClr val="CC9900"/>
              </a:buClr>
              <a:buSzPct val="65000"/>
              <a:buFont typeface="Wingdings 2" pitchFamily="18"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000" b="1" dirty="0" smtClean="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000" dirty="0" smtClean="0">
              <a:solidFill>
                <a:srgbClr val="000000"/>
              </a:solidFill>
              <a:latin typeface="Garamond" pitchFamily="18" charset="0"/>
            </a:endParaRPr>
          </a:p>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000" b="1" dirty="0" smtClean="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800" dirty="0" smtClean="0">
              <a:solidFill>
                <a:srgbClr val="000000"/>
              </a:solidFill>
              <a:latin typeface="Garamond" pitchFamily="18" charset="0"/>
            </a:endParaRPr>
          </a:p>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000" b="1" dirty="0" smtClean="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800" dirty="0" smtClean="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Verdan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800" dirty="0" smtClean="0">
              <a:solidFill>
                <a:srgbClr val="000000"/>
              </a:solidFill>
              <a:latin typeface="Garamond" pitchFamily="18" charset="0"/>
            </a:endParaRPr>
          </a:p>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000" b="1" dirty="0" smtClean="0">
              <a:solidFill>
                <a:srgbClr val="000000"/>
              </a:solidFill>
              <a:latin typeface="Garamond" pitchFamily="18" charset="0"/>
            </a:endParaRPr>
          </a:p>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000" b="1" dirty="0" smtClean="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Verdan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800" dirty="0" smtClean="0">
              <a:solidFill>
                <a:srgbClr val="000000"/>
              </a:solidFill>
              <a:latin typeface="Garamond" pitchFamily="18" charset="0"/>
            </a:endParaRPr>
          </a:p>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000" b="1" dirty="0" smtClean="0">
              <a:solidFill>
                <a:srgbClr val="000000"/>
              </a:solidFill>
              <a:latin typeface="Garamond" pitchFamily="18" charset="0"/>
            </a:endParaRPr>
          </a:p>
          <a:p>
            <a:pPr>
              <a:buFont typeface="Wingdings 2" pitchFamily="18" charset="2"/>
              <a:buNone/>
              <a:defRPr/>
            </a:pPr>
            <a:endParaRPr lang="pt-BR" dirty="0"/>
          </a:p>
        </p:txBody>
      </p:sp>
    </p:spTree>
    <p:extLst>
      <p:ext uri="{BB962C8B-B14F-4D97-AF65-F5344CB8AC3E}">
        <p14:creationId xmlns:p14="http://schemas.microsoft.com/office/powerpoint/2010/main" val="669486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4888" y="260648"/>
            <a:ext cx="8229600" cy="1143000"/>
          </a:xfrm>
        </p:spPr>
        <p:txBody>
          <a:bodyPr>
            <a:normAutofit fontScale="90000"/>
          </a:bodyPr>
          <a:lstStyle/>
          <a:p>
            <a: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4000" b="1" dirty="0">
                <a:solidFill>
                  <a:srgbClr val="000000"/>
                </a:solidFill>
                <a:latin typeface="Garamond" pitchFamily="18" charset="0"/>
              </a:rPr>
              <a:t>Liability for </a:t>
            </a:r>
            <a:r>
              <a:rPr lang="en-US" sz="4000" b="1" dirty="0" smtClean="0">
                <a:solidFill>
                  <a:srgbClr val="000000"/>
                </a:solidFill>
                <a:latin typeface="Garamond" pitchFamily="18" charset="0"/>
              </a:rPr>
              <a:t>any damages </a:t>
            </a:r>
            <a:r>
              <a:rPr lang="en-US" sz="4000" b="1" dirty="0">
                <a:solidFill>
                  <a:srgbClr val="000000"/>
                </a:solidFill>
                <a:latin typeface="Garamond" pitchFamily="18" charset="0"/>
              </a:rPr>
              <a:t>arising from content generated by third parties</a:t>
            </a:r>
          </a:p>
        </p:txBody>
      </p:sp>
      <p:sp>
        <p:nvSpPr>
          <p:cNvPr id="3" name="Espaço Reservado para Conteúdo 2"/>
          <p:cNvSpPr>
            <a:spLocks noGrp="1"/>
          </p:cNvSpPr>
          <p:nvPr>
            <p:ph idx="1"/>
          </p:nvPr>
        </p:nvSpPr>
        <p:spPr>
          <a:xfrm>
            <a:off x="899592" y="1124744"/>
            <a:ext cx="7499350" cy="5516562"/>
          </a:xfrm>
        </p:spPr>
        <p:txBody>
          <a:bodyPr>
            <a:normAutofit fontScale="92500"/>
          </a:bodyPr>
          <a:lstStyle/>
          <a:p>
            <a:pPr marL="0" indent="0" algn="just">
              <a:buClr>
                <a:srgbClr val="CC9900"/>
              </a:buClr>
              <a:buSzPct val="65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400" b="1" dirty="0" smtClean="0">
              <a:solidFill>
                <a:srgbClr val="000000"/>
              </a:solidFill>
              <a:latin typeface="Garamond" pitchFamily="18" charset="0"/>
            </a:endParaRPr>
          </a:p>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800" b="1" dirty="0">
                <a:solidFill>
                  <a:srgbClr val="000000"/>
                </a:solidFill>
                <a:latin typeface="Garamond" pitchFamily="18" charset="0"/>
              </a:rPr>
              <a:t>Theses before the </a:t>
            </a:r>
            <a:r>
              <a:rPr lang="pt-BR" sz="1800" b="1" dirty="0" smtClean="0">
                <a:solidFill>
                  <a:srgbClr val="000000"/>
                </a:solidFill>
                <a:latin typeface="Garamond" pitchFamily="18" charset="0"/>
              </a:rPr>
              <a:t>MCI</a:t>
            </a: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800" b="1" u="sng" dirty="0" smtClean="0">
                <a:solidFill>
                  <a:srgbClr val="000000"/>
                </a:solidFill>
                <a:latin typeface="Garamond" pitchFamily="18" charset="0"/>
              </a:rPr>
              <a:t>General </a:t>
            </a:r>
            <a:r>
              <a:rPr lang="en-US" sz="1800" b="1" u="sng" dirty="0">
                <a:solidFill>
                  <a:srgbClr val="000000"/>
                </a:solidFill>
                <a:latin typeface="Garamond" pitchFamily="18" charset="0"/>
              </a:rPr>
              <a:t>exemption from liability of providers</a:t>
            </a:r>
            <a:r>
              <a:rPr lang="en-US" sz="1800" dirty="0">
                <a:solidFill>
                  <a:srgbClr val="000000"/>
                </a:solidFill>
                <a:latin typeface="Garamond" pitchFamily="18" charset="0"/>
              </a:rPr>
              <a:t> [</a:t>
            </a:r>
            <a:r>
              <a:rPr lang="en-US" sz="1800" dirty="0" smtClean="0">
                <a:solidFill>
                  <a:srgbClr val="000000"/>
                </a:solidFill>
                <a:latin typeface="Garamond" pitchFamily="18" charset="0"/>
              </a:rPr>
              <a:t>based </a:t>
            </a:r>
            <a:r>
              <a:rPr lang="en-US" sz="1800" dirty="0">
                <a:solidFill>
                  <a:srgbClr val="000000"/>
                </a:solidFill>
                <a:latin typeface="Garamond" pitchFamily="18" charset="0"/>
              </a:rPr>
              <a:t>on Section 230 (c) (Protection for private blocking and screening of offensive material) of the Communications Act of 1934, introduced by the Communications Decency Act of </a:t>
            </a:r>
            <a:r>
              <a:rPr lang="en-US" sz="1800" dirty="0" smtClean="0">
                <a:solidFill>
                  <a:srgbClr val="000000"/>
                </a:solidFill>
                <a:latin typeface="Garamond" pitchFamily="18" charset="0"/>
              </a:rPr>
              <a:t>1996, but Internet Providers</a:t>
            </a:r>
            <a:r>
              <a:rPr lang="en-US" sz="1800" dirty="0">
                <a:solidFill>
                  <a:srgbClr val="000000"/>
                </a:solidFill>
                <a:latin typeface="Garamond" pitchFamily="18" charset="0"/>
              </a:rPr>
              <a:t>, pursuant to section 512 (d) of Digital </a:t>
            </a:r>
            <a:r>
              <a:rPr lang="en-US" sz="1800" dirty="0" err="1">
                <a:solidFill>
                  <a:srgbClr val="000000"/>
                </a:solidFill>
                <a:latin typeface="Garamond" pitchFamily="18" charset="0"/>
              </a:rPr>
              <a:t>Millenium</a:t>
            </a:r>
            <a:r>
              <a:rPr lang="en-US" sz="1800" dirty="0">
                <a:solidFill>
                  <a:srgbClr val="000000"/>
                </a:solidFill>
                <a:latin typeface="Garamond" pitchFamily="18" charset="0"/>
              </a:rPr>
              <a:t> Copyright Act, </a:t>
            </a:r>
            <a:r>
              <a:rPr lang="en-US" sz="1800" dirty="0" smtClean="0">
                <a:solidFill>
                  <a:srgbClr val="000000"/>
                </a:solidFill>
                <a:latin typeface="Garamond" pitchFamily="18" charset="0"/>
              </a:rPr>
              <a:t>can </a:t>
            </a:r>
            <a:r>
              <a:rPr lang="en-US" sz="1800" dirty="0">
                <a:solidFill>
                  <a:srgbClr val="000000"/>
                </a:solidFill>
                <a:latin typeface="Garamond" pitchFamily="18" charset="0"/>
              </a:rPr>
              <a:t>be held liable for infringing copyrights if they do not promote the removal of illicit material and disabling </a:t>
            </a:r>
            <a:r>
              <a:rPr lang="en-US" sz="1800" dirty="0" smtClean="0">
                <a:solidFill>
                  <a:srgbClr val="000000"/>
                </a:solidFill>
                <a:latin typeface="Garamond" pitchFamily="18" charset="0"/>
              </a:rPr>
              <a:t>access]</a:t>
            </a:r>
          </a:p>
          <a:p>
            <a:pPr marL="342900" lvl="1" indent="0" algn="just">
              <a:lnSpc>
                <a:spcPct val="110000"/>
              </a:lnSpc>
              <a:spcBef>
                <a:spcPts val="450"/>
              </a:spcBef>
              <a:buClr>
                <a:srgbClr val="3B812F"/>
              </a:buClr>
              <a:buSzPct val="6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1800" dirty="0" smtClean="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pt-BR" sz="1800" dirty="0">
                <a:latin typeface="Garamond" panose="02020404030301010803" pitchFamily="18" charset="0"/>
              </a:rPr>
              <a:t> </a:t>
            </a:r>
            <a:r>
              <a:rPr lang="pt-BR" sz="1800" b="1" u="sng" dirty="0" err="1" smtClean="0">
                <a:latin typeface="Garamond" panose="02020404030301010803" pitchFamily="18" charset="0"/>
              </a:rPr>
              <a:t>Strict</a:t>
            </a:r>
            <a:r>
              <a:rPr lang="pt-BR" sz="1800" b="1" u="sng" dirty="0" smtClean="0">
                <a:latin typeface="Garamond" panose="02020404030301010803" pitchFamily="18" charset="0"/>
              </a:rPr>
              <a:t> </a:t>
            </a:r>
            <a:r>
              <a:rPr lang="pt-BR" sz="1800" b="1" u="sng" dirty="0" err="1" smtClean="0">
                <a:latin typeface="Garamond" panose="02020404030301010803" pitchFamily="18" charset="0"/>
              </a:rPr>
              <a:t>liability</a:t>
            </a:r>
            <a:r>
              <a:rPr lang="pt-BR" sz="1800" b="1" u="sng" dirty="0">
                <a:latin typeface="Garamond" panose="02020404030301010803" pitchFamily="18" charset="0"/>
              </a:rPr>
              <a:t> </a:t>
            </a:r>
            <a:r>
              <a:rPr lang="en-US" sz="1800" b="1" u="sng" dirty="0" smtClean="0">
                <a:latin typeface="Garamond" panose="02020404030301010803" pitchFamily="18" charset="0"/>
              </a:rPr>
              <a:t>based: </a:t>
            </a:r>
          </a:p>
          <a:p>
            <a:pPr marL="342900" lvl="1" indent="0" algn="just">
              <a:lnSpc>
                <a:spcPct val="110000"/>
              </a:lnSpc>
              <a:spcBef>
                <a:spcPts val="450"/>
              </a:spcBef>
              <a:buClr>
                <a:srgbClr val="3B812F"/>
              </a:buClr>
              <a:buSzPct val="6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800" dirty="0">
                <a:latin typeface="Garamond" panose="02020404030301010803" pitchFamily="18" charset="0"/>
              </a:rPr>
              <a:t> </a:t>
            </a:r>
            <a:r>
              <a:rPr lang="en-US" sz="1800" dirty="0" smtClean="0">
                <a:latin typeface="Garamond" panose="02020404030301010803" pitchFamily="18" charset="0"/>
              </a:rPr>
              <a:t>1) </a:t>
            </a:r>
            <a:r>
              <a:rPr lang="en-US" sz="1800" dirty="0">
                <a:latin typeface="Garamond" panose="02020404030301010803" pitchFamily="18" charset="0"/>
              </a:rPr>
              <a:t>on the inherent risk of economic </a:t>
            </a:r>
            <a:r>
              <a:rPr lang="en-US" sz="1800" dirty="0" smtClean="0">
                <a:latin typeface="Garamond" panose="02020404030301010803" pitchFamily="18" charset="0"/>
              </a:rPr>
              <a:t>activity; or </a:t>
            </a:r>
          </a:p>
          <a:p>
            <a:pPr marL="342900" lvl="1" indent="0" algn="just">
              <a:lnSpc>
                <a:spcPct val="110000"/>
              </a:lnSpc>
              <a:spcBef>
                <a:spcPts val="450"/>
              </a:spcBef>
              <a:buClr>
                <a:srgbClr val="3B812F"/>
              </a:buClr>
              <a:buSzPct val="6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800" dirty="0">
                <a:latin typeface="Garamond" panose="02020404030301010803" pitchFamily="18" charset="0"/>
              </a:rPr>
              <a:t> </a:t>
            </a:r>
            <a:r>
              <a:rPr lang="en-US" sz="1800" dirty="0" smtClean="0">
                <a:latin typeface="Garamond" panose="02020404030301010803" pitchFamily="18" charset="0"/>
              </a:rPr>
              <a:t>2</a:t>
            </a:r>
            <a:r>
              <a:rPr lang="en-US" sz="1800" dirty="0">
                <a:latin typeface="Garamond" panose="02020404030301010803" pitchFamily="18" charset="0"/>
              </a:rPr>
              <a:t>) </a:t>
            </a:r>
            <a:r>
              <a:rPr lang="en-US" sz="1800" dirty="0" smtClean="0">
                <a:latin typeface="Garamond" panose="02020404030301010803" pitchFamily="18" charset="0"/>
              </a:rPr>
              <a:t>on defect </a:t>
            </a:r>
            <a:r>
              <a:rPr lang="en-US" sz="1800" dirty="0">
                <a:latin typeface="Garamond" panose="02020404030301010803" pitchFamily="18" charset="0"/>
              </a:rPr>
              <a:t>in the provision of the service according to the Code of Consumer Protection</a:t>
            </a:r>
            <a:endParaRPr lang="en-US" sz="1800" dirty="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1800" dirty="0" smtClean="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800" b="1" u="sng" dirty="0" smtClean="0">
                <a:solidFill>
                  <a:srgbClr val="000000"/>
                </a:solidFill>
                <a:latin typeface="Garamond" pitchFamily="18" charset="0"/>
              </a:rPr>
              <a:t>Subjective liability</a:t>
            </a:r>
          </a:p>
          <a:p>
            <a:pPr marL="342900" lvl="1" indent="0" algn="just">
              <a:lnSpc>
                <a:spcPct val="110000"/>
              </a:lnSpc>
              <a:spcBef>
                <a:spcPts val="450"/>
              </a:spcBef>
              <a:buClr>
                <a:srgbClr val="3B812F"/>
              </a:buClr>
              <a:buSzPct val="6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800" dirty="0" smtClean="0">
                <a:solidFill>
                  <a:srgbClr val="000000"/>
                </a:solidFill>
                <a:latin typeface="Garamond" pitchFamily="18" charset="0"/>
              </a:rPr>
              <a:t>1) failure </a:t>
            </a:r>
            <a:r>
              <a:rPr lang="en-US" sz="1800" dirty="0">
                <a:solidFill>
                  <a:srgbClr val="000000"/>
                </a:solidFill>
                <a:latin typeface="Garamond" pitchFamily="18" charset="0"/>
              </a:rPr>
              <a:t>to remove infringing </a:t>
            </a:r>
            <a:r>
              <a:rPr lang="en-US" sz="1800" dirty="0" smtClean="0">
                <a:solidFill>
                  <a:srgbClr val="000000"/>
                </a:solidFill>
                <a:latin typeface="Garamond" pitchFamily="18" charset="0"/>
              </a:rPr>
              <a:t>content after </a:t>
            </a:r>
            <a:r>
              <a:rPr lang="en-US" sz="1800" dirty="0">
                <a:solidFill>
                  <a:srgbClr val="000000"/>
                </a:solidFill>
                <a:latin typeface="Garamond" pitchFamily="18" charset="0"/>
              </a:rPr>
              <a:t>extrajudicial </a:t>
            </a:r>
            <a:r>
              <a:rPr lang="en-US" sz="1800" dirty="0" smtClean="0">
                <a:solidFill>
                  <a:srgbClr val="000000"/>
                </a:solidFill>
                <a:latin typeface="Garamond" pitchFamily="18" charset="0"/>
              </a:rPr>
              <a:t>notice</a:t>
            </a:r>
          </a:p>
          <a:p>
            <a:pPr marL="342900" lvl="1" indent="0" algn="just">
              <a:lnSpc>
                <a:spcPct val="110000"/>
              </a:lnSpc>
              <a:spcBef>
                <a:spcPts val="450"/>
              </a:spcBef>
              <a:buClr>
                <a:srgbClr val="3B812F"/>
              </a:buClr>
              <a:buSzPct val="6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800" dirty="0" smtClean="0">
                <a:solidFill>
                  <a:srgbClr val="000000"/>
                </a:solidFill>
                <a:latin typeface="Garamond" pitchFamily="18" charset="0"/>
              </a:rPr>
              <a:t>2</a:t>
            </a:r>
            <a:r>
              <a:rPr lang="en-US" sz="1800" dirty="0">
                <a:solidFill>
                  <a:srgbClr val="000000"/>
                </a:solidFill>
                <a:latin typeface="Garamond" pitchFamily="18" charset="0"/>
              </a:rPr>
              <a:t>) failure to remove infringing content </a:t>
            </a:r>
            <a:r>
              <a:rPr lang="en-US" sz="1800" dirty="0" smtClean="0">
                <a:latin typeface="Garamond" panose="02020404030301010803" pitchFamily="18" charset="0"/>
              </a:rPr>
              <a:t>after </a:t>
            </a:r>
            <a:r>
              <a:rPr lang="en-US" sz="1800" dirty="0">
                <a:latin typeface="Garamond" panose="02020404030301010803" pitchFamily="18" charset="0"/>
              </a:rPr>
              <a:t>an specific court order</a:t>
            </a:r>
            <a:endParaRPr lang="en-US" sz="1800" dirty="0" smtClean="0">
              <a:solidFill>
                <a:srgbClr val="000000"/>
              </a:solidFill>
              <a:latin typeface="Garamond" pitchFamily="18" charset="0"/>
            </a:endParaRPr>
          </a:p>
          <a:p>
            <a:pPr marL="342900" lvl="1" indent="0" algn="just">
              <a:lnSpc>
                <a:spcPct val="110000"/>
              </a:lnSpc>
              <a:spcBef>
                <a:spcPts val="450"/>
              </a:spcBef>
              <a:buClr>
                <a:srgbClr val="3B812F"/>
              </a:buClr>
              <a:buSzPct val="6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400" dirty="0">
              <a:solidFill>
                <a:srgbClr val="000000"/>
              </a:solidFill>
              <a:latin typeface="Garamond" pitchFamily="18" charset="0"/>
            </a:endParaRPr>
          </a:p>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400" b="1" dirty="0" smtClean="0">
              <a:solidFill>
                <a:srgbClr val="000000"/>
              </a:solidFill>
              <a:latin typeface="Garamond" pitchFamily="18" charset="0"/>
            </a:endParaRPr>
          </a:p>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400" b="1" dirty="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400" dirty="0" smtClean="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400" dirty="0" smtClean="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000" dirty="0" smtClean="0">
              <a:solidFill>
                <a:srgbClr val="000000"/>
              </a:solidFill>
              <a:latin typeface="Garamond" pitchFamily="18" charset="0"/>
            </a:endParaRPr>
          </a:p>
          <a:p>
            <a:pPr marL="341313" indent="-341313" algn="just">
              <a:buClr>
                <a:srgbClr val="CC9900"/>
              </a:buClr>
              <a:buSzPct val="65000"/>
              <a:buFont typeface="Wingdings 2" pitchFamily="18"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000" b="1" dirty="0" smtClean="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000" dirty="0" smtClean="0">
              <a:solidFill>
                <a:srgbClr val="000000"/>
              </a:solidFill>
              <a:latin typeface="Garamond" pitchFamily="18" charset="0"/>
            </a:endParaRPr>
          </a:p>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000" b="1" dirty="0" smtClean="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800" dirty="0" smtClean="0">
              <a:solidFill>
                <a:srgbClr val="000000"/>
              </a:solidFill>
              <a:latin typeface="Garamond" pitchFamily="18" charset="0"/>
            </a:endParaRPr>
          </a:p>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000" b="1" dirty="0" smtClean="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800" dirty="0" smtClean="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Verdan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800" dirty="0" smtClean="0">
              <a:solidFill>
                <a:srgbClr val="000000"/>
              </a:solidFill>
              <a:latin typeface="Garamond" pitchFamily="18" charset="0"/>
            </a:endParaRPr>
          </a:p>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000" b="1" dirty="0" smtClean="0">
              <a:solidFill>
                <a:srgbClr val="000000"/>
              </a:solidFill>
              <a:latin typeface="Garamond" pitchFamily="18" charset="0"/>
            </a:endParaRPr>
          </a:p>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000" b="1" dirty="0" smtClean="0">
              <a:solidFill>
                <a:srgbClr val="000000"/>
              </a:solidFill>
              <a:latin typeface="Garamond" pitchFamily="18" charset="0"/>
            </a:endParaRPr>
          </a:p>
          <a:p>
            <a:pPr marL="668338" lvl="1" indent="-325438" algn="just">
              <a:lnSpc>
                <a:spcPct val="110000"/>
              </a:lnSpc>
              <a:spcBef>
                <a:spcPts val="450"/>
              </a:spcBef>
              <a:buClr>
                <a:srgbClr val="3B812F"/>
              </a:buClr>
              <a:buSzPct val="60000"/>
              <a:buFont typeface="Verdan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1800" dirty="0" smtClean="0">
              <a:solidFill>
                <a:srgbClr val="000000"/>
              </a:solidFill>
              <a:latin typeface="Garamond" pitchFamily="18" charset="0"/>
            </a:endParaRPr>
          </a:p>
          <a:p>
            <a:pPr marL="341313" indent="-341313" algn="just">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pt-BR" sz="2000" b="1" dirty="0" smtClean="0">
              <a:solidFill>
                <a:srgbClr val="000000"/>
              </a:solidFill>
              <a:latin typeface="Garamond" pitchFamily="18" charset="0"/>
            </a:endParaRPr>
          </a:p>
          <a:p>
            <a:pPr>
              <a:buFont typeface="Wingdings 2" pitchFamily="18" charset="2"/>
              <a:buNone/>
              <a:defRPr/>
            </a:pPr>
            <a:endParaRPr lang="pt-BR" dirty="0"/>
          </a:p>
        </p:txBody>
      </p:sp>
    </p:spTree>
    <p:extLst>
      <p:ext uri="{BB962C8B-B14F-4D97-AF65-F5344CB8AC3E}">
        <p14:creationId xmlns:p14="http://schemas.microsoft.com/office/powerpoint/2010/main" val="4279590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b="1" dirty="0" smtClean="0">
                <a:solidFill>
                  <a:srgbClr val="000000"/>
                </a:solidFill>
                <a:latin typeface="Garamond" pitchFamily="18" charset="0"/>
              </a:rPr>
              <a:t>Liability for any damages arising from content generated by third parties</a:t>
            </a:r>
            <a:endParaRPr lang="pt-BR" dirty="0"/>
          </a:p>
        </p:txBody>
      </p:sp>
      <p:sp>
        <p:nvSpPr>
          <p:cNvPr id="3" name="Espaço Reservado para Conteúdo 2"/>
          <p:cNvSpPr>
            <a:spLocks noGrp="1"/>
          </p:cNvSpPr>
          <p:nvPr>
            <p:ph idx="1"/>
          </p:nvPr>
        </p:nvSpPr>
        <p:spPr/>
        <p:txBody>
          <a:bodyPr>
            <a:normAutofit fontScale="92500" lnSpcReduction="10000"/>
          </a:bodyPr>
          <a:lstStyle/>
          <a:p>
            <a:pPr marL="0" indent="0" algn="just">
              <a:buNone/>
            </a:pPr>
            <a:endParaRPr lang="en-US" dirty="0" smtClean="0"/>
          </a:p>
          <a:p>
            <a:pPr marL="0" indent="0" algn="just">
              <a:buNone/>
            </a:pPr>
            <a:r>
              <a:rPr lang="en-US" dirty="0" smtClean="0"/>
              <a:t>Art. 19. In order to ensure freedom of expression and prevent censorship, the provider of internet applications can only be subject to civil liability for damages resulting from content generated by third parties if, after an specific court order, it does not take any steps to, within the framework of their service and within the time stated in the order, make unavailable the content that was identified as being unlawful, unless otherwise provided by law.</a:t>
            </a:r>
            <a:endParaRPr lang="pt-BR" dirty="0"/>
          </a:p>
        </p:txBody>
      </p:sp>
    </p:spTree>
    <p:extLst>
      <p:ext uri="{BB962C8B-B14F-4D97-AF65-F5344CB8AC3E}">
        <p14:creationId xmlns:p14="http://schemas.microsoft.com/office/powerpoint/2010/main" val="2143488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b="1" dirty="0" smtClean="0">
                <a:solidFill>
                  <a:srgbClr val="000000"/>
                </a:solidFill>
                <a:latin typeface="Garamond" pitchFamily="18" charset="0"/>
              </a:rPr>
              <a:t>Superior Court of Justice</a:t>
            </a:r>
            <a:endParaRPr lang="pt-BR" dirty="0"/>
          </a:p>
        </p:txBody>
      </p:sp>
      <p:sp>
        <p:nvSpPr>
          <p:cNvPr id="3" name="Espaço Reservado para Conteúdo 2"/>
          <p:cNvSpPr>
            <a:spLocks noGrp="1"/>
          </p:cNvSpPr>
          <p:nvPr>
            <p:ph idx="1"/>
          </p:nvPr>
        </p:nvSpPr>
        <p:spPr/>
        <p:txBody>
          <a:bodyPr>
            <a:normAutofit fontScale="62500" lnSpcReduction="20000"/>
          </a:bodyPr>
          <a:lstStyle/>
          <a:p>
            <a:pPr marL="0" indent="0" algn="just">
              <a:buNone/>
            </a:pPr>
            <a:endParaRPr lang="en-US" dirty="0" smtClean="0"/>
          </a:p>
          <a:p>
            <a:pPr marL="0" indent="0" algn="just">
              <a:buNone/>
            </a:pPr>
            <a:r>
              <a:rPr lang="en-US" dirty="0" smtClean="0"/>
              <a:t>With MCI, the initial term of the application provider's liability was delayed in time, starting only after judicial notification from the application provider. The rule to be used for the resolution of disputes must take into account the moment the harmful act occurs or, in other words, when the infringing contents were published: </a:t>
            </a:r>
          </a:p>
          <a:p>
            <a:pPr marL="0" indent="0" algn="just">
              <a:buNone/>
            </a:pPr>
            <a:endParaRPr lang="en-US" dirty="0" smtClean="0"/>
          </a:p>
          <a:p>
            <a:pPr marL="571500" indent="-571500" algn="just">
              <a:buAutoNum type="romanLcParenBoth"/>
            </a:pPr>
            <a:r>
              <a:rPr lang="en-US" dirty="0" smtClean="0"/>
              <a:t>for events that occurred prior to the entry into force of the MCI, the jurisprudence of Superior Court must be obeyed (according to which the application provider became jointly liable as soon as it was notified in any way by the victim); </a:t>
            </a:r>
          </a:p>
          <a:p>
            <a:pPr marL="0" indent="0" algn="just">
              <a:buNone/>
            </a:pPr>
            <a:endParaRPr lang="en-US" dirty="0" smtClean="0"/>
          </a:p>
          <a:p>
            <a:pPr marL="571500" indent="-571500" algn="just">
              <a:buAutoNum type="romanLcParenBoth"/>
            </a:pPr>
            <a:r>
              <a:rPr lang="en-US" dirty="0" smtClean="0"/>
              <a:t>(ii) after the entry into force of Law 12.965 / 2014, the initial term of responsibility for the joint liability of the application provider, pursuant to art. 19 of the MCI, it is the moment of the judicial notice that orders the removal of certain content from the Internet.</a:t>
            </a:r>
            <a:endParaRPr lang="pt-BR" dirty="0"/>
          </a:p>
        </p:txBody>
      </p:sp>
    </p:spTree>
    <p:extLst>
      <p:ext uri="{BB962C8B-B14F-4D97-AF65-F5344CB8AC3E}">
        <p14:creationId xmlns:p14="http://schemas.microsoft.com/office/powerpoint/2010/main" val="754613661"/>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823</TotalTime>
  <Words>1675</Words>
  <Application>Microsoft Office PowerPoint</Application>
  <PresentationFormat>Apresentação na tela (4:3)</PresentationFormat>
  <Paragraphs>221</Paragraphs>
  <Slides>22</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22</vt:i4>
      </vt:variant>
    </vt:vector>
  </HeadingPairs>
  <TitlesOfParts>
    <vt:vector size="29" baseType="lpstr">
      <vt:lpstr>Arial</vt:lpstr>
      <vt:lpstr>Calibri</vt:lpstr>
      <vt:lpstr>Garamond</vt:lpstr>
      <vt:lpstr>Verdana</vt:lpstr>
      <vt:lpstr>Wingdings</vt:lpstr>
      <vt:lpstr>Wingdings 2</vt:lpstr>
      <vt:lpstr>Tema do Office</vt:lpstr>
      <vt:lpstr>Apresentação do PowerPoint</vt:lpstr>
      <vt:lpstr>Regulation of the Internet in Brazil</vt:lpstr>
      <vt:lpstr>Brazilian Civil Rights for the Internet (Marco Civil Law of the Internet – MCI)</vt:lpstr>
      <vt:lpstr>Liability of Internet Service Providers</vt:lpstr>
      <vt:lpstr>Apresentação do PowerPoint</vt:lpstr>
      <vt:lpstr>Liability of Internet Service Providers</vt:lpstr>
      <vt:lpstr>Liability for any damages arising from content generated by third parties</vt:lpstr>
      <vt:lpstr>Liability for any damages arising from content generated by third parties</vt:lpstr>
      <vt:lpstr>Superior Court of Justice</vt:lpstr>
      <vt:lpstr>And the copyright?</vt:lpstr>
      <vt:lpstr> Exceptions to the liability regime of for any damages arising from content generated by third parties</vt:lpstr>
      <vt:lpstr> Exceptions to the liability regime of for any damages arising from content generated by third parties</vt:lpstr>
      <vt:lpstr>What does the Brazilian Copyright Law say?</vt:lpstr>
      <vt:lpstr>         What were the proposals for the removal of copyright infringement content in the discussion of the Brazilian Copyright Law Reform?</vt:lpstr>
      <vt:lpstr>Apresentação do PowerPoint</vt:lpstr>
      <vt:lpstr>Apresentação do PowerPoint</vt:lpstr>
      <vt:lpstr>What the Brazilian courts say?</vt:lpstr>
      <vt:lpstr>Apresentação do PowerPoint</vt:lpstr>
      <vt:lpstr>Apresentação do PowerPoint</vt:lpstr>
      <vt:lpstr>Apresentação do PowerPoint</vt:lpstr>
      <vt:lpstr>Conclusions</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Rodrigo</dc:creator>
  <cp:lastModifiedBy>marcos.wachowicz@gmail.com</cp:lastModifiedBy>
  <cp:revision>34</cp:revision>
  <dcterms:created xsi:type="dcterms:W3CDTF">2019-01-14T10:32:59Z</dcterms:created>
  <dcterms:modified xsi:type="dcterms:W3CDTF">2019-01-15T08:35:45Z</dcterms:modified>
</cp:coreProperties>
</file>